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c008a3246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8c008a324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8c008a324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8c008a32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8c008a324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8c008a324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8c008a324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8c008a324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8c008a324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8c008a324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8c008a324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c008a324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8c008a324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8c008a324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8c008a324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8c008a324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8c008a324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8c008a324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8c008a324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c008a324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8c008a32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8c008a32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8c008a324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8c008a324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8c008a324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8c008a324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8c008a324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8c008a324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8c008a324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8c008a324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8c008a324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8c008a324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8c008a324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8c008a324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c008a324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8c008a324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8c008a324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8c008a324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8c008a324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8c008a324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8c008a324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8c008a324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8c008a324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8c008a324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8c008a324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8c008a324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8c008a324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8c008a324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8c008a324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8c008a324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8c008a324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8c008a324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8c008a324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8c008a324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8c008a324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8c008a324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8c008a324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8c008a324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8c008a3246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8c008a324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8c008a324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8c008a324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8c008a3246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8c008a3246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8c008a324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8c008a324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8c008a324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8c008a324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8c008a324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8c008a324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8c008a324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8c008a324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c008a3246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8c008a3246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8c008a3246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8c008a3246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8c008a324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8c008a324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8c008a324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8c008a324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8c008a324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8c008a324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8c008a324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8c008a324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8c008a324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8c008a324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8c008a324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8c008a324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Операционные системы</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ru"/>
              <a:t>Лекция 3. Процессы, процессы в Linux (Unix) и Windows</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a:blip r:embed="rId3">
            <a:alphaModFix/>
          </a:blip>
          <a:stretch>
            <a:fillRect/>
          </a:stretch>
        </p:blipFill>
        <p:spPr>
          <a:xfrm>
            <a:off x="152400" y="152400"/>
            <a:ext cx="8839204" cy="4324650"/>
          </a:xfrm>
          <a:prstGeom prst="rect">
            <a:avLst/>
          </a:prstGeom>
          <a:noFill/>
          <a:ln>
            <a:noFill/>
          </a:ln>
        </p:spPr>
      </p:pic>
      <p:sp>
        <p:nvSpPr>
          <p:cNvPr id="114" name="Google Shape;11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idx="1" type="body"/>
          </p:nvPr>
        </p:nvSpPr>
        <p:spPr>
          <a:xfrm>
            <a:off x="311700" y="446050"/>
            <a:ext cx="8520600" cy="412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Поскольку центральный процессор переключается между процессами, скорость, с которой процесс выполняет свои вычисления, не будет одинаковой и, скорее всего, не сможет быть вновь показана, если тот же процесс будет запущен еще раз. Поэтому процессы не должны программироваться с использованием каких-либо жестко заданных предположений относительно времени их выполнения.</a:t>
            </a:r>
            <a:endParaRPr/>
          </a:p>
        </p:txBody>
      </p:sp>
      <p:pic>
        <p:nvPicPr>
          <p:cNvPr id="120" name="Google Shape;120;p23"/>
          <p:cNvPicPr preferRelativeResize="0"/>
          <p:nvPr/>
        </p:nvPicPr>
        <p:blipFill>
          <a:blip r:embed="rId3">
            <a:alphaModFix/>
          </a:blip>
          <a:stretch>
            <a:fillRect/>
          </a:stretch>
        </p:blipFill>
        <p:spPr>
          <a:xfrm>
            <a:off x="311700" y="3162525"/>
            <a:ext cx="6477000" cy="781050"/>
          </a:xfrm>
          <a:prstGeom prst="rect">
            <a:avLst/>
          </a:prstGeom>
          <a:noFill/>
          <a:ln>
            <a:noFill/>
          </a:ln>
        </p:spPr>
      </p:pic>
      <p:sp>
        <p:nvSpPr>
          <p:cNvPr id="121" name="Google Shape;12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Создание процесса</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Существуют четыре основных события, приводящих к созданию процессов:</a:t>
            </a:r>
            <a:endParaRPr/>
          </a:p>
          <a:p>
            <a:pPr indent="0" lvl="0" marL="0" rtl="0" algn="l">
              <a:spcBef>
                <a:spcPts val="1200"/>
              </a:spcBef>
              <a:spcAft>
                <a:spcPts val="0"/>
              </a:spcAft>
              <a:buNone/>
            </a:pPr>
            <a:r>
              <a:rPr lang="ru"/>
              <a:t>1. Инициализация системы. </a:t>
            </a:r>
            <a:endParaRPr/>
          </a:p>
          <a:p>
            <a:pPr indent="0" lvl="0" marL="0" rtl="0" algn="l">
              <a:spcBef>
                <a:spcPts val="1200"/>
              </a:spcBef>
              <a:spcAft>
                <a:spcPts val="0"/>
              </a:spcAft>
              <a:buNone/>
            </a:pPr>
            <a:r>
              <a:rPr lang="ru"/>
              <a:t>2. Выполнение работающим процессом системного вызова, предназначенного для создания процесса. </a:t>
            </a:r>
            <a:endParaRPr/>
          </a:p>
          <a:p>
            <a:pPr indent="0" lvl="0" marL="0" rtl="0" algn="l">
              <a:spcBef>
                <a:spcPts val="1200"/>
              </a:spcBef>
              <a:spcAft>
                <a:spcPts val="0"/>
              </a:spcAft>
              <a:buNone/>
            </a:pPr>
            <a:r>
              <a:rPr lang="ru"/>
              <a:t>3. Запрос пользователя на создание нового процесса. </a:t>
            </a:r>
            <a:endParaRPr/>
          </a:p>
          <a:p>
            <a:pPr indent="0" lvl="0" marL="0" rtl="0" algn="l">
              <a:spcBef>
                <a:spcPts val="1200"/>
              </a:spcBef>
              <a:spcAft>
                <a:spcPts val="1200"/>
              </a:spcAft>
              <a:buNone/>
            </a:pPr>
            <a:r>
              <a:rPr lang="ru"/>
              <a:t>4. Инициация пакетного задания.</a:t>
            </a:r>
            <a:endParaRPr/>
          </a:p>
        </p:txBody>
      </p:sp>
      <p:sp>
        <p:nvSpPr>
          <p:cNvPr id="128" name="Google Shape;12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Создание процесса</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С технической точки зрения во всех этих случаях новый процесс создается за счет уже существующего процесса, который выполняет системный вызов, предназначенный для создания процесса. Этим процессом может быть работающий пользовательский процесс, системный процесс, вызванный событиями клавиатуры или мыши, или процесс управления пакетными заданиями. Данный процесс осуществляет системный вызов для создания нового процесса. Этот системный вызов предписывает операционной системе создать новый процесс и прямо или косвенно указывает, какую программу в нем запустить. Первый процесс, порождающий все остальные, запускает ядро ОС при запуске системы.</a:t>
            </a:r>
            <a:endParaRPr/>
          </a:p>
        </p:txBody>
      </p:sp>
      <p:sp>
        <p:nvSpPr>
          <p:cNvPr id="135" name="Google Shape;1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6"/>
          <p:cNvPicPr preferRelativeResize="0"/>
          <p:nvPr/>
        </p:nvPicPr>
        <p:blipFill>
          <a:blip r:embed="rId3">
            <a:alphaModFix/>
          </a:blip>
          <a:stretch>
            <a:fillRect/>
          </a:stretch>
        </p:blipFill>
        <p:spPr>
          <a:xfrm>
            <a:off x="815538" y="152400"/>
            <a:ext cx="7512923" cy="4838699"/>
          </a:xfrm>
          <a:prstGeom prst="rect">
            <a:avLst/>
          </a:prstGeom>
          <a:noFill/>
          <a:ln>
            <a:noFill/>
          </a:ln>
        </p:spPr>
      </p:pic>
      <p:sp>
        <p:nvSpPr>
          <p:cNvPr id="141" name="Google Shape;14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Завершение процесса</a:t>
            </a:r>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обычный выход (добровольно; exit/ExitProcess);  </a:t>
            </a:r>
            <a:endParaRPr/>
          </a:p>
          <a:p>
            <a:pPr indent="-342900" lvl="0" marL="457200" rtl="0" algn="l">
              <a:spcBef>
                <a:spcPts val="0"/>
              </a:spcBef>
              <a:spcAft>
                <a:spcPts val="0"/>
              </a:spcAft>
              <a:buSzPts val="1800"/>
              <a:buChar char="-"/>
            </a:pPr>
            <a:r>
              <a:rPr lang="ru"/>
              <a:t>выход при возникновении ошибки (добровольно);  </a:t>
            </a:r>
            <a:endParaRPr/>
          </a:p>
          <a:p>
            <a:pPr indent="-342900" lvl="0" marL="457200" rtl="0" algn="l">
              <a:spcBef>
                <a:spcPts val="0"/>
              </a:spcBef>
              <a:spcAft>
                <a:spcPts val="0"/>
              </a:spcAft>
              <a:buSzPts val="1800"/>
              <a:buChar char="-"/>
            </a:pPr>
            <a:r>
              <a:rPr lang="ru"/>
              <a:t>возникновение фатальной ошибки (принудительно);  </a:t>
            </a:r>
            <a:endParaRPr/>
          </a:p>
          <a:p>
            <a:pPr indent="-342900" lvl="0" marL="457200" rtl="0" algn="l">
              <a:spcBef>
                <a:spcPts val="0"/>
              </a:spcBef>
              <a:spcAft>
                <a:spcPts val="0"/>
              </a:spcAft>
              <a:buSzPts val="1800"/>
              <a:buChar char="-"/>
            </a:pPr>
            <a:r>
              <a:rPr lang="ru"/>
              <a:t>уничтожение другим процессом (принудительно; kill/TerminateProcess).</a:t>
            </a:r>
            <a:endParaRPr/>
          </a:p>
        </p:txBody>
      </p:sp>
      <p:sp>
        <p:nvSpPr>
          <p:cNvPr id="148" name="Google Shape;14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Состояния процесса</a:t>
            </a:r>
            <a:endParaRPr/>
          </a:p>
        </p:txBody>
      </p:sp>
      <p:pic>
        <p:nvPicPr>
          <p:cNvPr id="154" name="Google Shape;154;p28"/>
          <p:cNvPicPr preferRelativeResize="0"/>
          <p:nvPr/>
        </p:nvPicPr>
        <p:blipFill>
          <a:blip r:embed="rId3">
            <a:alphaModFix/>
          </a:blip>
          <a:stretch>
            <a:fillRect/>
          </a:stretch>
        </p:blipFill>
        <p:spPr>
          <a:xfrm>
            <a:off x="1306273" y="961975"/>
            <a:ext cx="6531451" cy="4063250"/>
          </a:xfrm>
          <a:prstGeom prst="rect">
            <a:avLst/>
          </a:prstGeom>
          <a:noFill/>
          <a:ln>
            <a:noFill/>
          </a:ln>
        </p:spPr>
      </p:pic>
      <p:sp>
        <p:nvSpPr>
          <p:cNvPr id="155" name="Google Shape;15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Состояния процесса</a:t>
            </a:r>
            <a:endParaRPr/>
          </a:p>
        </p:txBody>
      </p:sp>
      <p:pic>
        <p:nvPicPr>
          <p:cNvPr id="161" name="Google Shape;161;p29"/>
          <p:cNvPicPr preferRelativeResize="0"/>
          <p:nvPr/>
        </p:nvPicPr>
        <p:blipFill>
          <a:blip r:embed="rId3">
            <a:alphaModFix/>
          </a:blip>
          <a:stretch>
            <a:fillRect/>
          </a:stretch>
        </p:blipFill>
        <p:spPr>
          <a:xfrm>
            <a:off x="1510649" y="1017725"/>
            <a:ext cx="6122700" cy="3983774"/>
          </a:xfrm>
          <a:prstGeom prst="rect">
            <a:avLst/>
          </a:prstGeom>
          <a:noFill/>
          <a:ln>
            <a:noFill/>
          </a:ln>
        </p:spPr>
      </p:pic>
      <p:sp>
        <p:nvSpPr>
          <p:cNvPr id="162" name="Google Shape;16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Операции над процессами</a:t>
            </a:r>
            <a:endParaRPr/>
          </a:p>
        </p:txBody>
      </p:sp>
      <p:pic>
        <p:nvPicPr>
          <p:cNvPr id="168" name="Google Shape;168;p30"/>
          <p:cNvPicPr preferRelativeResize="0"/>
          <p:nvPr/>
        </p:nvPicPr>
        <p:blipFill>
          <a:blip r:embed="rId3">
            <a:alphaModFix/>
          </a:blip>
          <a:stretch>
            <a:fillRect/>
          </a:stretch>
        </p:blipFill>
        <p:spPr>
          <a:xfrm>
            <a:off x="424838" y="1103225"/>
            <a:ext cx="8294313" cy="3820976"/>
          </a:xfrm>
          <a:prstGeom prst="rect">
            <a:avLst/>
          </a:prstGeom>
          <a:noFill/>
          <a:ln>
            <a:noFill/>
          </a:ln>
        </p:spPr>
      </p:pic>
      <p:sp>
        <p:nvSpPr>
          <p:cNvPr id="169" name="Google Shape;16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1"/>
          <p:cNvPicPr preferRelativeResize="0"/>
          <p:nvPr/>
        </p:nvPicPr>
        <p:blipFill>
          <a:blip r:embed="rId3">
            <a:alphaModFix/>
          </a:blip>
          <a:stretch>
            <a:fillRect/>
          </a:stretch>
        </p:blipFill>
        <p:spPr>
          <a:xfrm>
            <a:off x="939425" y="152400"/>
            <a:ext cx="7265147" cy="4838701"/>
          </a:xfrm>
          <a:prstGeom prst="rect">
            <a:avLst/>
          </a:prstGeom>
          <a:noFill/>
          <a:ln>
            <a:noFill/>
          </a:ln>
        </p:spPr>
      </p:pic>
      <p:sp>
        <p:nvSpPr>
          <p:cNvPr id="175" name="Google Shape;17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Понятие процесса</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Процесс - это абстракция, описывающая выполняющуюся программу. Они поддерживают возможность (псевдо) параллельных операций даже при наличии всего одного центрального процессора. Процессы “живут” в разном адресном пространстве, то есть изолированы друг от друга.</a:t>
            </a:r>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Создание процесса</a:t>
            </a:r>
            <a:endParaRPr/>
          </a:p>
        </p:txBody>
      </p:sp>
      <p:pic>
        <p:nvPicPr>
          <p:cNvPr id="181" name="Google Shape;181;p32"/>
          <p:cNvPicPr preferRelativeResize="0"/>
          <p:nvPr/>
        </p:nvPicPr>
        <p:blipFill>
          <a:blip r:embed="rId3">
            <a:alphaModFix/>
          </a:blip>
          <a:stretch>
            <a:fillRect/>
          </a:stretch>
        </p:blipFill>
        <p:spPr>
          <a:xfrm>
            <a:off x="1127338" y="1147825"/>
            <a:ext cx="6889334" cy="3820975"/>
          </a:xfrm>
          <a:prstGeom prst="rect">
            <a:avLst/>
          </a:prstGeom>
          <a:noFill/>
          <a:ln>
            <a:noFill/>
          </a:ln>
        </p:spPr>
      </p:pic>
      <p:sp>
        <p:nvSpPr>
          <p:cNvPr id="182" name="Google Shape;18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Завершение процесса</a:t>
            </a:r>
            <a:endParaRPr/>
          </a:p>
        </p:txBody>
      </p:sp>
      <p:pic>
        <p:nvPicPr>
          <p:cNvPr id="188" name="Google Shape;188;p33"/>
          <p:cNvPicPr preferRelativeResize="0"/>
          <p:nvPr/>
        </p:nvPicPr>
        <p:blipFill>
          <a:blip r:embed="rId3">
            <a:alphaModFix/>
          </a:blip>
          <a:stretch>
            <a:fillRect/>
          </a:stretch>
        </p:blipFill>
        <p:spPr>
          <a:xfrm>
            <a:off x="152400" y="1170125"/>
            <a:ext cx="8839200" cy="3385831"/>
          </a:xfrm>
          <a:prstGeom prst="rect">
            <a:avLst/>
          </a:prstGeom>
          <a:noFill/>
          <a:ln>
            <a:noFill/>
          </a:ln>
        </p:spPr>
      </p:pic>
      <p:sp>
        <p:nvSpPr>
          <p:cNvPr id="189" name="Google Shape;18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4"/>
          <p:cNvPicPr preferRelativeResize="0"/>
          <p:nvPr/>
        </p:nvPicPr>
        <p:blipFill>
          <a:blip r:embed="rId3">
            <a:alphaModFix/>
          </a:blip>
          <a:stretch>
            <a:fillRect/>
          </a:stretch>
        </p:blipFill>
        <p:spPr>
          <a:xfrm>
            <a:off x="597938" y="152400"/>
            <a:ext cx="7948134" cy="4838701"/>
          </a:xfrm>
          <a:prstGeom prst="rect">
            <a:avLst/>
          </a:prstGeom>
          <a:noFill/>
          <a:ln>
            <a:noFill/>
          </a:ln>
        </p:spPr>
      </p:pic>
      <p:sp>
        <p:nvSpPr>
          <p:cNvPr id="195" name="Google Shape;19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5"/>
          <p:cNvPicPr preferRelativeResize="0"/>
          <p:nvPr/>
        </p:nvPicPr>
        <p:blipFill>
          <a:blip r:embed="rId3">
            <a:alphaModFix/>
          </a:blip>
          <a:stretch>
            <a:fillRect/>
          </a:stretch>
        </p:blipFill>
        <p:spPr>
          <a:xfrm>
            <a:off x="152400" y="185350"/>
            <a:ext cx="8839198" cy="4772804"/>
          </a:xfrm>
          <a:prstGeom prst="rect">
            <a:avLst/>
          </a:prstGeom>
          <a:noFill/>
          <a:ln>
            <a:noFill/>
          </a:ln>
        </p:spPr>
      </p:pic>
      <p:sp>
        <p:nvSpPr>
          <p:cNvPr id="201" name="Google Shape;20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Запуск процесса</a:t>
            </a:r>
            <a:endParaRPr/>
          </a:p>
        </p:txBody>
      </p:sp>
      <p:pic>
        <p:nvPicPr>
          <p:cNvPr id="207" name="Google Shape;207;p36"/>
          <p:cNvPicPr preferRelativeResize="0"/>
          <p:nvPr/>
        </p:nvPicPr>
        <p:blipFill>
          <a:blip r:embed="rId3">
            <a:alphaModFix/>
          </a:blip>
          <a:stretch>
            <a:fillRect/>
          </a:stretch>
        </p:blipFill>
        <p:spPr>
          <a:xfrm>
            <a:off x="1010663" y="1170125"/>
            <a:ext cx="7122668" cy="3820974"/>
          </a:xfrm>
          <a:prstGeom prst="rect">
            <a:avLst/>
          </a:prstGeom>
          <a:noFill/>
          <a:ln>
            <a:noFill/>
          </a:ln>
        </p:spPr>
      </p:pic>
      <p:sp>
        <p:nvSpPr>
          <p:cNvPr id="208" name="Google Shape;20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Приостановка процесса</a:t>
            </a:r>
            <a:endParaRPr/>
          </a:p>
        </p:txBody>
      </p:sp>
      <p:pic>
        <p:nvPicPr>
          <p:cNvPr id="214" name="Google Shape;214;p37"/>
          <p:cNvPicPr preferRelativeResize="0"/>
          <p:nvPr/>
        </p:nvPicPr>
        <p:blipFill>
          <a:blip r:embed="rId3">
            <a:alphaModFix/>
          </a:blip>
          <a:stretch>
            <a:fillRect/>
          </a:stretch>
        </p:blipFill>
        <p:spPr>
          <a:xfrm>
            <a:off x="1189500" y="1017725"/>
            <a:ext cx="6765008" cy="3820977"/>
          </a:xfrm>
          <a:prstGeom prst="rect">
            <a:avLst/>
          </a:prstGeom>
          <a:noFill/>
          <a:ln>
            <a:noFill/>
          </a:ln>
        </p:spPr>
      </p:pic>
      <p:sp>
        <p:nvSpPr>
          <p:cNvPr id="215" name="Google Shape;21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Блокирование процесса</a:t>
            </a:r>
            <a:endParaRPr/>
          </a:p>
        </p:txBody>
      </p:sp>
      <p:pic>
        <p:nvPicPr>
          <p:cNvPr id="221" name="Google Shape;221;p38"/>
          <p:cNvPicPr preferRelativeResize="0"/>
          <p:nvPr/>
        </p:nvPicPr>
        <p:blipFill>
          <a:blip r:embed="rId3">
            <a:alphaModFix/>
          </a:blip>
          <a:stretch>
            <a:fillRect/>
          </a:stretch>
        </p:blipFill>
        <p:spPr>
          <a:xfrm>
            <a:off x="152400" y="1170125"/>
            <a:ext cx="8839203" cy="2027701"/>
          </a:xfrm>
          <a:prstGeom prst="rect">
            <a:avLst/>
          </a:prstGeom>
          <a:noFill/>
          <a:ln>
            <a:noFill/>
          </a:ln>
        </p:spPr>
      </p:pic>
      <p:sp>
        <p:nvSpPr>
          <p:cNvPr id="222" name="Google Shape;22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Разблокирование процесса</a:t>
            </a:r>
            <a:endParaRPr/>
          </a:p>
        </p:txBody>
      </p:sp>
      <p:pic>
        <p:nvPicPr>
          <p:cNvPr id="228" name="Google Shape;228;p39"/>
          <p:cNvPicPr preferRelativeResize="0"/>
          <p:nvPr/>
        </p:nvPicPr>
        <p:blipFill>
          <a:blip r:embed="rId3">
            <a:alphaModFix/>
          </a:blip>
          <a:stretch>
            <a:fillRect/>
          </a:stretch>
        </p:blipFill>
        <p:spPr>
          <a:xfrm>
            <a:off x="251800" y="1170125"/>
            <a:ext cx="8640396" cy="3820975"/>
          </a:xfrm>
          <a:prstGeom prst="rect">
            <a:avLst/>
          </a:prstGeom>
          <a:noFill/>
          <a:ln>
            <a:noFill/>
          </a:ln>
        </p:spPr>
      </p:pic>
      <p:sp>
        <p:nvSpPr>
          <p:cNvPr id="229" name="Google Shape;22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Процессы в Linux</a:t>
            </a:r>
            <a:endParaRPr/>
          </a:p>
        </p:txBody>
      </p:sp>
      <p:sp>
        <p:nvSpPr>
          <p:cNvPr id="235" name="Google Shape;23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Char char="-"/>
            </a:pPr>
            <a:r>
              <a:rPr lang="ru"/>
              <a:t>Создание процесса: fork() → execve() (двухшаговая модель)</a:t>
            </a:r>
            <a:endParaRPr/>
          </a:p>
          <a:p>
            <a:pPr indent="-342900" lvl="0" marL="457200" marR="0" rtl="0" algn="l">
              <a:lnSpc>
                <a:spcPct val="115000"/>
              </a:lnSpc>
              <a:spcBef>
                <a:spcPts val="0"/>
              </a:spcBef>
              <a:spcAft>
                <a:spcPts val="0"/>
              </a:spcAft>
              <a:buSzPts val="1800"/>
              <a:buChar char="-"/>
            </a:pPr>
            <a:r>
              <a:rPr lang="ru"/>
              <a:t>У каждого процесса есть PID и PPID</a:t>
            </a:r>
            <a:endParaRPr/>
          </a:p>
          <a:p>
            <a:pPr indent="-342900" lvl="0" marL="457200" marR="0" rtl="0" algn="l">
              <a:lnSpc>
                <a:spcPct val="115000"/>
              </a:lnSpc>
              <a:spcBef>
                <a:spcPts val="0"/>
              </a:spcBef>
              <a:spcAft>
                <a:spcPts val="0"/>
              </a:spcAft>
              <a:buSzPts val="1800"/>
              <a:buChar char="-"/>
            </a:pPr>
            <a:r>
              <a:rPr lang="ru"/>
              <a:t>Copy-on-write для памяти</a:t>
            </a:r>
            <a:endParaRPr/>
          </a:p>
          <a:p>
            <a:pPr indent="-342900" lvl="0" marL="457200" marR="0" rtl="0" algn="l">
              <a:lnSpc>
                <a:spcPct val="115000"/>
              </a:lnSpc>
              <a:spcBef>
                <a:spcPts val="0"/>
              </a:spcBef>
              <a:spcAft>
                <a:spcPts val="0"/>
              </a:spcAft>
              <a:buSzPts val="1800"/>
              <a:buChar char="-"/>
            </a:pPr>
            <a:r>
              <a:rPr lang="ru"/>
              <a:t>Демоны</a:t>
            </a:r>
            <a:endParaRPr/>
          </a:p>
          <a:p>
            <a:pPr indent="-342900" lvl="0" marL="457200" marR="0" rtl="0" algn="l">
              <a:lnSpc>
                <a:spcPct val="115000"/>
              </a:lnSpc>
              <a:spcBef>
                <a:spcPts val="0"/>
              </a:spcBef>
              <a:spcAft>
                <a:spcPts val="0"/>
              </a:spcAft>
              <a:buSzPts val="1800"/>
              <a:buChar char="-"/>
            </a:pPr>
            <a:r>
              <a:rPr lang="ru"/>
              <a:t>Зомби</a:t>
            </a:r>
            <a:endParaRPr/>
          </a:p>
        </p:txBody>
      </p:sp>
      <p:sp>
        <p:nvSpPr>
          <p:cNvPr id="236" name="Google Shape;23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Создание процесса в Linux</a:t>
            </a:r>
            <a:endParaRPr/>
          </a:p>
        </p:txBody>
      </p:sp>
      <p:pic>
        <p:nvPicPr>
          <p:cNvPr id="242" name="Google Shape;242;p41"/>
          <p:cNvPicPr preferRelativeResize="0"/>
          <p:nvPr/>
        </p:nvPicPr>
        <p:blipFill>
          <a:blip r:embed="rId3">
            <a:alphaModFix/>
          </a:blip>
          <a:stretch>
            <a:fillRect/>
          </a:stretch>
        </p:blipFill>
        <p:spPr>
          <a:xfrm>
            <a:off x="39025" y="1119925"/>
            <a:ext cx="9065950" cy="3929575"/>
          </a:xfrm>
          <a:prstGeom prst="rect">
            <a:avLst/>
          </a:prstGeom>
          <a:noFill/>
          <a:ln>
            <a:noFill/>
          </a:ln>
        </p:spPr>
      </p:pic>
      <p:sp>
        <p:nvSpPr>
          <p:cNvPr id="243" name="Google Shape;24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Диспетчер задач в Windows</a:t>
            </a:r>
            <a:endParaRPr/>
          </a:p>
          <a:p>
            <a:pPr indent="0" lvl="0" marL="0" rtl="0" algn="l">
              <a:spcBef>
                <a:spcPts val="0"/>
              </a:spcBef>
              <a:spcAft>
                <a:spcPts val="0"/>
              </a:spcAft>
              <a:buNone/>
            </a:pPr>
            <a:r>
              <a:t/>
            </a:r>
            <a:endParaRPr/>
          </a:p>
        </p:txBody>
      </p:sp>
      <p:pic>
        <p:nvPicPr>
          <p:cNvPr id="69" name="Google Shape;69;p15"/>
          <p:cNvPicPr preferRelativeResize="0"/>
          <p:nvPr/>
        </p:nvPicPr>
        <p:blipFill>
          <a:blip r:embed="rId3">
            <a:alphaModFix/>
          </a:blip>
          <a:stretch>
            <a:fillRect/>
          </a:stretch>
        </p:blipFill>
        <p:spPr>
          <a:xfrm>
            <a:off x="311700" y="1152474"/>
            <a:ext cx="7047124" cy="3734500"/>
          </a:xfrm>
          <a:prstGeom prst="rect">
            <a:avLst/>
          </a:prstGeom>
          <a:noFill/>
          <a:ln>
            <a:noFill/>
          </a:ln>
        </p:spPr>
      </p:pic>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3700"/>
              <a:t>fork в C++ программах</a:t>
            </a:r>
            <a:endParaRPr sz="820"/>
          </a:p>
        </p:txBody>
      </p:sp>
      <p:sp>
        <p:nvSpPr>
          <p:cNvPr id="249" name="Google Shape;24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ru" sz="4400">
                <a:solidFill>
                  <a:schemeClr val="dk1"/>
                </a:solidFill>
              </a:rPr>
              <a:t>fork и объекты C++</a:t>
            </a:r>
            <a:endParaRPr sz="4400">
              <a:solidFill>
                <a:schemeClr val="dk1"/>
              </a:solidFill>
            </a:endParaRPr>
          </a:p>
          <a:p>
            <a:pPr indent="0" lvl="0" marL="0" rtl="0" algn="l">
              <a:lnSpc>
                <a:spcPct val="90000"/>
              </a:lnSpc>
              <a:spcBef>
                <a:spcPts val="1200"/>
              </a:spcBef>
              <a:spcAft>
                <a:spcPts val="0"/>
              </a:spcAft>
              <a:buClr>
                <a:schemeClr val="dk1"/>
              </a:buClr>
              <a:buSzPct val="39285"/>
              <a:buFont typeface="Arial"/>
              <a:buNone/>
            </a:pPr>
            <a:r>
              <a:rPr lang="ru" sz="2800">
                <a:solidFill>
                  <a:schemeClr val="dk1"/>
                </a:solidFill>
              </a:rPr>
              <a:t>•fork() создаёт копию адресного пространства процесса (copy-on-write)</a:t>
            </a:r>
            <a:endParaRPr sz="2800">
              <a:solidFill>
                <a:schemeClr val="dk1"/>
              </a:solidFill>
            </a:endParaRPr>
          </a:p>
          <a:p>
            <a:pPr indent="0" lvl="0" marL="0" rtl="0" algn="l">
              <a:lnSpc>
                <a:spcPct val="90000"/>
              </a:lnSpc>
              <a:spcBef>
                <a:spcPts val="1000"/>
              </a:spcBef>
              <a:spcAft>
                <a:spcPts val="0"/>
              </a:spcAft>
              <a:buClr>
                <a:schemeClr val="dk1"/>
              </a:buClr>
              <a:buSzPct val="39285"/>
              <a:buFont typeface="Arial"/>
              <a:buNone/>
            </a:pPr>
            <a:r>
              <a:rPr lang="ru" sz="2800">
                <a:solidFill>
                  <a:schemeClr val="dk1"/>
                </a:solidFill>
              </a:rPr>
              <a:t>•Все объекты, созданные до fork(), существуют и в родителе, и в ребёнке</a:t>
            </a:r>
            <a:endParaRPr sz="2800">
              <a:solidFill>
                <a:schemeClr val="dk1"/>
              </a:solidFill>
            </a:endParaRPr>
          </a:p>
          <a:p>
            <a:pPr indent="0" lvl="0" marL="0" rtl="0" algn="l">
              <a:lnSpc>
                <a:spcPct val="90000"/>
              </a:lnSpc>
              <a:spcBef>
                <a:spcPts val="1000"/>
              </a:spcBef>
              <a:spcAft>
                <a:spcPts val="0"/>
              </a:spcAft>
              <a:buClr>
                <a:schemeClr val="dk1"/>
              </a:buClr>
              <a:buSzPct val="39285"/>
              <a:buFont typeface="Arial"/>
              <a:buNone/>
            </a:pPr>
            <a:r>
              <a:rPr lang="ru" sz="2800">
                <a:solidFill>
                  <a:schemeClr val="dk1"/>
                </a:solidFill>
              </a:rPr>
              <a:t>•</a:t>
            </a:r>
            <a:r>
              <a:rPr b="1" lang="ru" sz="2800">
                <a:solidFill>
                  <a:schemeClr val="dk1"/>
                </a:solidFill>
              </a:rPr>
              <a:t>Конструкторы не вызываются</a:t>
            </a:r>
            <a:r>
              <a:rPr lang="ru" sz="2800">
                <a:solidFill>
                  <a:schemeClr val="dk1"/>
                </a:solidFill>
              </a:rPr>
              <a:t> повторно</a:t>
            </a:r>
            <a:endParaRPr sz="2800">
              <a:solidFill>
                <a:schemeClr val="dk1"/>
              </a:solidFill>
            </a:endParaRPr>
          </a:p>
          <a:p>
            <a:pPr indent="0" lvl="0" marL="0" rtl="0" algn="l">
              <a:lnSpc>
                <a:spcPct val="90000"/>
              </a:lnSpc>
              <a:spcBef>
                <a:spcPts val="1000"/>
              </a:spcBef>
              <a:spcAft>
                <a:spcPts val="0"/>
              </a:spcAft>
              <a:buClr>
                <a:schemeClr val="dk1"/>
              </a:buClr>
              <a:buSzPct val="39285"/>
              <a:buFont typeface="Arial"/>
              <a:buNone/>
            </a:pPr>
            <a:r>
              <a:rPr lang="ru" sz="2800">
                <a:solidFill>
                  <a:schemeClr val="dk1"/>
                </a:solidFill>
              </a:rPr>
              <a:t>•</a:t>
            </a:r>
            <a:r>
              <a:rPr b="1" lang="ru" sz="2800">
                <a:solidFill>
                  <a:schemeClr val="dk1"/>
                </a:solidFill>
              </a:rPr>
              <a:t>Деструкторы будут вызваны дважды</a:t>
            </a:r>
            <a:r>
              <a:rPr lang="ru" sz="2800">
                <a:solidFill>
                  <a:schemeClr val="dk1"/>
                </a:solidFill>
              </a:rPr>
              <a:t> — один раз в родителе, один раз в ребёнке</a:t>
            </a:r>
            <a:endParaRPr sz="2800">
              <a:solidFill>
                <a:schemeClr val="dk1"/>
              </a:solidFill>
            </a:endParaRPr>
          </a:p>
          <a:p>
            <a:pPr indent="0" lvl="0" marL="0" rtl="0" algn="l">
              <a:lnSpc>
                <a:spcPct val="90000"/>
              </a:lnSpc>
              <a:spcBef>
                <a:spcPts val="1000"/>
              </a:spcBef>
              <a:spcAft>
                <a:spcPts val="0"/>
              </a:spcAft>
              <a:buClr>
                <a:schemeClr val="dk1"/>
              </a:buClr>
              <a:buSzPct val="39285"/>
              <a:buFont typeface="Arial"/>
              <a:buNone/>
            </a:pPr>
            <a:r>
              <a:rPr lang="ru" sz="2800">
                <a:solidFill>
                  <a:schemeClr val="dk1"/>
                </a:solidFill>
              </a:rPr>
              <a:t>•Если объект управляет внешним ресурсом (файл, сокет, БД) → риск двойного освобождения</a:t>
            </a:r>
            <a:endParaRPr sz="2800">
              <a:solidFill>
                <a:schemeClr val="dk1"/>
              </a:solidFill>
            </a:endParaRPr>
          </a:p>
          <a:p>
            <a:pPr indent="0" lvl="0" marL="0" rtl="0" algn="l">
              <a:spcBef>
                <a:spcPts val="0"/>
              </a:spcBef>
              <a:spcAft>
                <a:spcPts val="1200"/>
              </a:spcAft>
              <a:buNone/>
            </a:pPr>
            <a:r>
              <a:t/>
            </a:r>
            <a:endParaRPr sz="4400">
              <a:solidFill>
                <a:schemeClr val="dk1"/>
              </a:solidFill>
            </a:endParaRPr>
          </a:p>
        </p:txBody>
      </p:sp>
      <p:sp>
        <p:nvSpPr>
          <p:cNvPr id="250" name="Google Shape;25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4400"/>
              <a:t>Примеры проблем</a:t>
            </a:r>
            <a:endParaRPr/>
          </a:p>
        </p:txBody>
      </p:sp>
      <p:sp>
        <p:nvSpPr>
          <p:cNvPr id="256" name="Google Shape;25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90000"/>
              </a:lnSpc>
              <a:spcBef>
                <a:spcPts val="1000"/>
              </a:spcBef>
              <a:spcAft>
                <a:spcPts val="0"/>
              </a:spcAft>
              <a:buClr>
                <a:schemeClr val="dk1"/>
              </a:buClr>
              <a:buSzPts val="1100"/>
              <a:buFont typeface="Arial"/>
              <a:buNone/>
            </a:pPr>
            <a:r>
              <a:rPr lang="ru" sz="2800">
                <a:solidFill>
                  <a:schemeClr val="dk1"/>
                </a:solidFill>
              </a:rPr>
              <a:t>•</a:t>
            </a:r>
            <a:r>
              <a:rPr b="1" lang="ru" sz="2800">
                <a:solidFill>
                  <a:schemeClr val="dk1"/>
                </a:solidFill>
              </a:rPr>
              <a:t>Временные файлы</a:t>
            </a:r>
            <a:r>
              <a:rPr lang="ru" sz="2800">
                <a:solidFill>
                  <a:schemeClr val="dk1"/>
                </a:solidFill>
              </a:rPr>
              <a:t>: деструктор дважды удаляет файл → ошибка или потеря данных</a:t>
            </a:r>
            <a:endParaRPr sz="2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ru" sz="2800">
                <a:solidFill>
                  <a:schemeClr val="dk1"/>
                </a:solidFill>
              </a:rPr>
              <a:t>•</a:t>
            </a:r>
            <a:r>
              <a:rPr b="1" lang="ru" sz="2800">
                <a:solidFill>
                  <a:schemeClr val="dk1"/>
                </a:solidFill>
              </a:rPr>
              <a:t>Lock-файлы</a:t>
            </a:r>
            <a:r>
              <a:rPr lang="ru" sz="2800">
                <a:solidFill>
                  <a:schemeClr val="dk1"/>
                </a:solidFill>
              </a:rPr>
              <a:t>: родитель и ребёнок «разлочат» один и тот же ресурс</a:t>
            </a:r>
            <a:endParaRPr sz="2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ru" sz="2800">
                <a:solidFill>
                  <a:schemeClr val="dk1"/>
                </a:solidFill>
              </a:rPr>
              <a:t>•</a:t>
            </a:r>
            <a:r>
              <a:rPr b="1" lang="ru" sz="2800">
                <a:solidFill>
                  <a:schemeClr val="dk1"/>
                </a:solidFill>
              </a:rPr>
              <a:t>Сокеты/соединения с БД</a:t>
            </a:r>
            <a:r>
              <a:rPr lang="ru" sz="2800">
                <a:solidFill>
                  <a:schemeClr val="dk1"/>
                </a:solidFill>
              </a:rPr>
              <a:t>: двойное закрытие соединения, некорректное состояние на сервере</a:t>
            </a:r>
            <a:endParaRPr sz="2800">
              <a:solidFill>
                <a:schemeClr val="dk1"/>
              </a:solidFill>
            </a:endParaRPr>
          </a:p>
          <a:p>
            <a:pPr indent="0" lvl="0" marL="0" rtl="0" algn="l">
              <a:lnSpc>
                <a:spcPct val="90000"/>
              </a:lnSpc>
              <a:spcBef>
                <a:spcPts val="1000"/>
              </a:spcBef>
              <a:spcAft>
                <a:spcPts val="0"/>
              </a:spcAft>
              <a:buNone/>
            </a:pPr>
            <a:r>
              <a:rPr lang="ru" sz="2800">
                <a:solidFill>
                  <a:schemeClr val="dk1"/>
                </a:solidFill>
              </a:rPr>
              <a:t>•</a:t>
            </a:r>
            <a:r>
              <a:rPr b="1" lang="ru" sz="2800">
                <a:solidFill>
                  <a:schemeClr val="dk1"/>
                </a:solidFill>
              </a:rPr>
              <a:t>Лог-файлы</a:t>
            </a:r>
            <a:r>
              <a:rPr lang="ru" sz="2800">
                <a:solidFill>
                  <a:schemeClr val="dk1"/>
                </a:solidFill>
              </a:rPr>
              <a:t>: конкурентная запись из двух процессов в один и тот же дескриптор</a:t>
            </a:r>
            <a:endParaRPr/>
          </a:p>
        </p:txBody>
      </p:sp>
      <p:sp>
        <p:nvSpPr>
          <p:cNvPr id="257" name="Google Shape;25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4400"/>
              <a:t>Завершение процесса после fork</a:t>
            </a:r>
            <a:endParaRPr/>
          </a:p>
        </p:txBody>
      </p:sp>
      <p:sp>
        <p:nvSpPr>
          <p:cNvPr id="263" name="Google Shape;26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1000"/>
              </a:spcBef>
              <a:spcAft>
                <a:spcPts val="0"/>
              </a:spcAft>
              <a:buClr>
                <a:schemeClr val="dk1"/>
              </a:buClr>
              <a:buSzPct val="39285"/>
              <a:buFont typeface="Arial"/>
              <a:buNone/>
            </a:pPr>
            <a:r>
              <a:rPr lang="ru" sz="2800">
                <a:solidFill>
                  <a:schemeClr val="dk1"/>
                </a:solidFill>
              </a:rPr>
              <a:t>•</a:t>
            </a:r>
            <a:r>
              <a:rPr b="1" lang="ru" sz="2800">
                <a:solidFill>
                  <a:schemeClr val="dk1"/>
                </a:solidFill>
              </a:rPr>
              <a:t>exit()</a:t>
            </a:r>
            <a:endParaRPr b="1" sz="2800">
              <a:solidFill>
                <a:schemeClr val="dk1"/>
              </a:solidFill>
            </a:endParaRPr>
          </a:p>
          <a:p>
            <a:pPr indent="0" lvl="0" marL="12700" rtl="0" algn="l">
              <a:lnSpc>
                <a:spcPct val="90000"/>
              </a:lnSpc>
              <a:spcBef>
                <a:spcPts val="500"/>
              </a:spcBef>
              <a:spcAft>
                <a:spcPts val="0"/>
              </a:spcAft>
              <a:buClr>
                <a:schemeClr val="dk1"/>
              </a:buClr>
              <a:buSzPct val="45833"/>
              <a:buFont typeface="Arial"/>
              <a:buNone/>
            </a:pPr>
            <a:r>
              <a:rPr lang="ru" sz="2400">
                <a:solidFill>
                  <a:schemeClr val="dk1"/>
                </a:solidFill>
              </a:rPr>
              <a:t>•вызывает глобальные обработчики завершения (atexit, static/global деструкторы)</a:t>
            </a:r>
            <a:endParaRPr sz="2400">
              <a:solidFill>
                <a:schemeClr val="dk1"/>
              </a:solidFill>
            </a:endParaRPr>
          </a:p>
          <a:p>
            <a:pPr indent="0" lvl="0" marL="12700" rtl="0" algn="l">
              <a:lnSpc>
                <a:spcPct val="90000"/>
              </a:lnSpc>
              <a:spcBef>
                <a:spcPts val="500"/>
              </a:spcBef>
              <a:spcAft>
                <a:spcPts val="0"/>
              </a:spcAft>
              <a:buClr>
                <a:schemeClr val="dk1"/>
              </a:buClr>
              <a:buSzPct val="45833"/>
              <a:buFont typeface="Arial"/>
              <a:buNone/>
            </a:pPr>
            <a:r>
              <a:rPr lang="ru" sz="2400">
                <a:solidFill>
                  <a:schemeClr val="dk1"/>
                </a:solidFill>
              </a:rPr>
              <a:t>•</a:t>
            </a:r>
            <a:r>
              <a:rPr b="1" lang="ru" sz="2400">
                <a:solidFill>
                  <a:schemeClr val="dk1"/>
                </a:solidFill>
              </a:rPr>
              <a:t>не раскручивает стек</a:t>
            </a:r>
            <a:r>
              <a:rPr lang="ru" sz="2400">
                <a:solidFill>
                  <a:schemeClr val="dk1"/>
                </a:solidFill>
              </a:rPr>
              <a:t> → локальные объекты в текущем фрейме не уничтожаются</a:t>
            </a:r>
            <a:endParaRPr sz="2400">
              <a:solidFill>
                <a:schemeClr val="dk1"/>
              </a:solidFill>
            </a:endParaRPr>
          </a:p>
          <a:p>
            <a:pPr indent="0" lvl="0" marL="12700" rtl="0" algn="l">
              <a:lnSpc>
                <a:spcPct val="90000"/>
              </a:lnSpc>
              <a:spcBef>
                <a:spcPts val="500"/>
              </a:spcBef>
              <a:spcAft>
                <a:spcPts val="0"/>
              </a:spcAft>
              <a:buClr>
                <a:schemeClr val="dk1"/>
              </a:buClr>
              <a:buSzPct val="45833"/>
              <a:buFont typeface="Arial"/>
              <a:buNone/>
            </a:pPr>
            <a:r>
              <a:rPr lang="ru" sz="2400">
                <a:solidFill>
                  <a:schemeClr val="dk1"/>
                </a:solidFill>
              </a:rPr>
              <a:t>•риск: деструкторы глобальных объектов могут освободить ресурсы дважды (в родителе и </a:t>
            </a:r>
            <a:r>
              <a:rPr lang="ru" sz="2400">
                <a:solidFill>
                  <a:schemeClr val="dk1"/>
                </a:solidFill>
              </a:rPr>
              <a:t>ребенке</a:t>
            </a:r>
            <a:r>
              <a:rPr lang="ru" sz="2400">
                <a:solidFill>
                  <a:schemeClr val="dk1"/>
                </a:solidFill>
              </a:rPr>
              <a:t>)</a:t>
            </a:r>
            <a:endParaRPr sz="2400">
              <a:solidFill>
                <a:schemeClr val="dk1"/>
              </a:solidFill>
            </a:endParaRPr>
          </a:p>
          <a:p>
            <a:pPr indent="0" lvl="0" marL="0" rtl="0" algn="l">
              <a:lnSpc>
                <a:spcPct val="90000"/>
              </a:lnSpc>
              <a:spcBef>
                <a:spcPts val="1000"/>
              </a:spcBef>
              <a:spcAft>
                <a:spcPts val="0"/>
              </a:spcAft>
              <a:buClr>
                <a:schemeClr val="dk1"/>
              </a:buClr>
              <a:buSzPct val="39285"/>
              <a:buFont typeface="Arial"/>
              <a:buNone/>
            </a:pPr>
            <a:r>
              <a:rPr lang="ru" sz="2800">
                <a:solidFill>
                  <a:schemeClr val="dk1"/>
                </a:solidFill>
              </a:rPr>
              <a:t>•</a:t>
            </a:r>
            <a:r>
              <a:rPr b="1" lang="ru" sz="2800">
                <a:solidFill>
                  <a:schemeClr val="dk1"/>
                </a:solidFill>
              </a:rPr>
              <a:t>_exit()</a:t>
            </a:r>
            <a:endParaRPr b="1" sz="2800">
              <a:solidFill>
                <a:schemeClr val="dk1"/>
              </a:solidFill>
            </a:endParaRPr>
          </a:p>
          <a:p>
            <a:pPr indent="0" lvl="0" marL="12700" rtl="0" algn="l">
              <a:lnSpc>
                <a:spcPct val="90000"/>
              </a:lnSpc>
              <a:spcBef>
                <a:spcPts val="500"/>
              </a:spcBef>
              <a:spcAft>
                <a:spcPts val="0"/>
              </a:spcAft>
              <a:buClr>
                <a:schemeClr val="dk1"/>
              </a:buClr>
              <a:buSzPct val="45833"/>
              <a:buFont typeface="Arial"/>
              <a:buNone/>
            </a:pPr>
            <a:r>
              <a:rPr lang="ru" sz="2400">
                <a:solidFill>
                  <a:schemeClr val="dk1"/>
                </a:solidFill>
              </a:rPr>
              <a:t>•немедленно завершает процесс без вызова деструкторов и atexit</a:t>
            </a:r>
            <a:endParaRPr sz="2400">
              <a:solidFill>
                <a:schemeClr val="dk1"/>
              </a:solidFill>
            </a:endParaRPr>
          </a:p>
          <a:p>
            <a:pPr indent="0" lvl="0" marL="12700" rtl="0" algn="l">
              <a:lnSpc>
                <a:spcPct val="90000"/>
              </a:lnSpc>
              <a:spcBef>
                <a:spcPts val="500"/>
              </a:spcBef>
              <a:spcAft>
                <a:spcPts val="0"/>
              </a:spcAft>
              <a:buNone/>
            </a:pPr>
            <a:r>
              <a:rPr lang="ru" sz="2400">
                <a:solidFill>
                  <a:schemeClr val="dk1"/>
                </a:solidFill>
              </a:rPr>
              <a:t>•используется, когда ребёнок после fork не делает exec и нужно избежать двойного освобождения ресурсов</a:t>
            </a:r>
            <a:endParaRPr/>
          </a:p>
        </p:txBody>
      </p:sp>
      <p:sp>
        <p:nvSpPr>
          <p:cNvPr id="264" name="Google Shape;26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4400"/>
              <a:t>Как правильно поступать</a:t>
            </a:r>
            <a:endParaRPr/>
          </a:p>
        </p:txBody>
      </p:sp>
      <p:sp>
        <p:nvSpPr>
          <p:cNvPr id="270" name="Google Shape;27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lang="ru" sz="2800">
                <a:solidFill>
                  <a:schemeClr val="dk1"/>
                </a:solidFill>
              </a:rPr>
              <a:t>•Определитесь, кто </a:t>
            </a:r>
            <a:r>
              <a:rPr b="1" lang="ru" sz="2800">
                <a:solidFill>
                  <a:schemeClr val="dk1"/>
                </a:solidFill>
              </a:rPr>
              <a:t>владеет</a:t>
            </a:r>
            <a:r>
              <a:rPr lang="ru" sz="2800">
                <a:solidFill>
                  <a:schemeClr val="dk1"/>
                </a:solidFill>
              </a:rPr>
              <a:t> ресурсом после fork — родитель или ребенок</a:t>
            </a:r>
            <a:endParaRPr sz="2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ru" sz="2800">
                <a:solidFill>
                  <a:schemeClr val="dk1"/>
                </a:solidFill>
              </a:rPr>
              <a:t>•В ненужном процессе:</a:t>
            </a:r>
            <a:endParaRPr sz="2800">
              <a:solidFill>
                <a:schemeClr val="dk1"/>
              </a:solidFill>
            </a:endParaRPr>
          </a:p>
          <a:p>
            <a:pPr indent="0" lvl="0" marL="12700" rtl="0" algn="l">
              <a:lnSpc>
                <a:spcPct val="90000"/>
              </a:lnSpc>
              <a:spcBef>
                <a:spcPts val="500"/>
              </a:spcBef>
              <a:spcAft>
                <a:spcPts val="0"/>
              </a:spcAft>
              <a:buClr>
                <a:schemeClr val="dk1"/>
              </a:buClr>
              <a:buSzPts val="1100"/>
              <a:buFont typeface="Arial"/>
              <a:buNone/>
            </a:pPr>
            <a:r>
              <a:rPr lang="ru" sz="2400">
                <a:solidFill>
                  <a:schemeClr val="dk1"/>
                </a:solidFill>
              </a:rPr>
              <a:t>•обнулите/отвяжите RAII-объект (например, release() у unique_ptr)</a:t>
            </a:r>
            <a:endParaRPr sz="2400">
              <a:solidFill>
                <a:schemeClr val="dk1"/>
              </a:solidFill>
            </a:endParaRPr>
          </a:p>
          <a:p>
            <a:pPr indent="0" lvl="0" marL="12700" rtl="0" algn="l">
              <a:lnSpc>
                <a:spcPct val="90000"/>
              </a:lnSpc>
              <a:spcBef>
                <a:spcPts val="500"/>
              </a:spcBef>
              <a:spcAft>
                <a:spcPts val="0"/>
              </a:spcAft>
              <a:buNone/>
            </a:pPr>
            <a:r>
              <a:rPr lang="ru" sz="2400">
                <a:solidFill>
                  <a:schemeClr val="dk1"/>
                </a:solidFill>
              </a:rPr>
              <a:t>•или закройте/удалите ресурс вручную</a:t>
            </a:r>
            <a:endParaRPr/>
          </a:p>
        </p:txBody>
      </p:sp>
      <p:sp>
        <p:nvSpPr>
          <p:cNvPr id="271" name="Google Shape;27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4400"/>
              <a:t>Практические советы</a:t>
            </a:r>
            <a:endParaRPr/>
          </a:p>
        </p:txBody>
      </p:sp>
      <p:sp>
        <p:nvSpPr>
          <p:cNvPr id="277" name="Google Shape;277;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90000"/>
              </a:lnSpc>
              <a:spcBef>
                <a:spcPts val="1000"/>
              </a:spcBef>
              <a:spcAft>
                <a:spcPts val="0"/>
              </a:spcAft>
              <a:buClr>
                <a:schemeClr val="dk1"/>
              </a:buClr>
              <a:buSzPct val="39285"/>
              <a:buFont typeface="Arial"/>
              <a:buNone/>
            </a:pPr>
            <a:r>
              <a:rPr lang="ru" sz="2800">
                <a:solidFill>
                  <a:schemeClr val="dk1"/>
                </a:solidFill>
              </a:rPr>
              <a:t>•Перед fork сделать </a:t>
            </a:r>
            <a:r>
              <a:rPr b="1" lang="ru" sz="2800">
                <a:solidFill>
                  <a:schemeClr val="dk1"/>
                </a:solidFill>
              </a:rPr>
              <a:t>flush</a:t>
            </a:r>
            <a:r>
              <a:rPr lang="ru" sz="2800">
                <a:solidFill>
                  <a:schemeClr val="dk1"/>
                </a:solidFill>
              </a:rPr>
              <a:t> потоков вывода, чтобы не получить дубликаты строк</a:t>
            </a:r>
            <a:endParaRPr sz="2800">
              <a:solidFill>
                <a:schemeClr val="dk1"/>
              </a:solidFill>
            </a:endParaRPr>
          </a:p>
          <a:p>
            <a:pPr indent="0" lvl="0" marL="0" rtl="0" algn="l">
              <a:lnSpc>
                <a:spcPct val="90000"/>
              </a:lnSpc>
              <a:spcBef>
                <a:spcPts val="1000"/>
              </a:spcBef>
              <a:spcAft>
                <a:spcPts val="0"/>
              </a:spcAft>
              <a:buClr>
                <a:schemeClr val="dk1"/>
              </a:buClr>
              <a:buSzPct val="39285"/>
              <a:buFont typeface="Arial"/>
              <a:buNone/>
            </a:pPr>
            <a:r>
              <a:rPr lang="ru" sz="2800">
                <a:solidFill>
                  <a:schemeClr val="dk1"/>
                </a:solidFill>
              </a:rPr>
              <a:t>•Сразу после fork </a:t>
            </a:r>
            <a:r>
              <a:rPr lang="ru" sz="2800">
                <a:solidFill>
                  <a:schemeClr val="dk1"/>
                </a:solidFill>
              </a:rPr>
              <a:t>четко</a:t>
            </a:r>
            <a:r>
              <a:rPr lang="ru" sz="2800">
                <a:solidFill>
                  <a:schemeClr val="dk1"/>
                </a:solidFill>
              </a:rPr>
              <a:t> разделяйте ответственность:</a:t>
            </a:r>
            <a:endParaRPr sz="2800">
              <a:solidFill>
                <a:schemeClr val="dk1"/>
              </a:solidFill>
            </a:endParaRPr>
          </a:p>
          <a:p>
            <a:pPr indent="0" lvl="0" marL="469900" rtl="0" algn="l">
              <a:lnSpc>
                <a:spcPct val="90000"/>
              </a:lnSpc>
              <a:spcBef>
                <a:spcPts val="500"/>
              </a:spcBef>
              <a:spcAft>
                <a:spcPts val="0"/>
              </a:spcAft>
              <a:buClr>
                <a:schemeClr val="dk1"/>
              </a:buClr>
              <a:buSzPct val="45833"/>
              <a:buFont typeface="Arial"/>
              <a:buNone/>
            </a:pPr>
            <a:r>
              <a:rPr lang="ru" sz="2400">
                <a:solidFill>
                  <a:schemeClr val="dk1"/>
                </a:solidFill>
              </a:rPr>
              <a:t>•родитель управляет «своими» объектами</a:t>
            </a:r>
            <a:endParaRPr sz="2400">
              <a:solidFill>
                <a:schemeClr val="dk1"/>
              </a:solidFill>
            </a:endParaRPr>
          </a:p>
          <a:p>
            <a:pPr indent="0" lvl="0" marL="469900" rtl="0" algn="l">
              <a:lnSpc>
                <a:spcPct val="90000"/>
              </a:lnSpc>
              <a:spcBef>
                <a:spcPts val="500"/>
              </a:spcBef>
              <a:spcAft>
                <a:spcPts val="0"/>
              </a:spcAft>
              <a:buClr>
                <a:schemeClr val="dk1"/>
              </a:buClr>
              <a:buSzPct val="45833"/>
              <a:buFont typeface="Arial"/>
              <a:buNone/>
            </a:pPr>
            <a:r>
              <a:rPr lang="ru" sz="2400">
                <a:solidFill>
                  <a:schemeClr val="dk1"/>
                </a:solidFill>
              </a:rPr>
              <a:t>•ребёнок должен или отвязаться от них, или выполнить exec</a:t>
            </a:r>
            <a:endParaRPr sz="2400">
              <a:solidFill>
                <a:schemeClr val="dk1"/>
              </a:solidFill>
            </a:endParaRPr>
          </a:p>
          <a:p>
            <a:pPr indent="0" lvl="0" marL="0" rtl="0" algn="l">
              <a:lnSpc>
                <a:spcPct val="90000"/>
              </a:lnSpc>
              <a:spcBef>
                <a:spcPts val="1000"/>
              </a:spcBef>
              <a:spcAft>
                <a:spcPts val="0"/>
              </a:spcAft>
              <a:buClr>
                <a:schemeClr val="dk1"/>
              </a:buClr>
              <a:buSzPct val="39285"/>
              <a:buFont typeface="Arial"/>
              <a:buNone/>
            </a:pPr>
            <a:r>
              <a:rPr lang="ru" sz="2800">
                <a:solidFill>
                  <a:schemeClr val="dk1"/>
                </a:solidFill>
              </a:rPr>
              <a:t>•Если сразу после fork идет exec, проблема деструкторов </a:t>
            </a:r>
            <a:r>
              <a:rPr b="1" lang="ru" sz="2800">
                <a:solidFill>
                  <a:schemeClr val="dk1"/>
                </a:solidFill>
              </a:rPr>
              <a:t>не актуальна</a:t>
            </a:r>
            <a:endParaRPr b="1" sz="2800">
              <a:solidFill>
                <a:schemeClr val="dk1"/>
              </a:solidFill>
            </a:endParaRPr>
          </a:p>
          <a:p>
            <a:pPr indent="0" lvl="0" marL="0" rtl="0" algn="l">
              <a:lnSpc>
                <a:spcPct val="90000"/>
              </a:lnSpc>
              <a:spcBef>
                <a:spcPts val="1000"/>
              </a:spcBef>
              <a:spcAft>
                <a:spcPts val="0"/>
              </a:spcAft>
              <a:buNone/>
            </a:pPr>
            <a:r>
              <a:rPr lang="ru" sz="2800">
                <a:solidFill>
                  <a:schemeClr val="dk1"/>
                </a:solidFill>
              </a:rPr>
              <a:t>•Если exec нет — внимательно пересмотрите все RAII-объекты</a:t>
            </a:r>
            <a:endParaRPr/>
          </a:p>
        </p:txBody>
      </p:sp>
      <p:sp>
        <p:nvSpPr>
          <p:cNvPr id="278" name="Google Shape;27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222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sz="4400"/>
              <a:t>Компромиссы C++ и Fork</a:t>
            </a:r>
            <a:endParaRPr/>
          </a:p>
        </p:txBody>
      </p:sp>
      <p:sp>
        <p:nvSpPr>
          <p:cNvPr id="284" name="Google Shape;284;p47"/>
          <p:cNvSpPr txBox="1"/>
          <p:nvPr>
            <p:ph idx="1" type="body"/>
          </p:nvPr>
        </p:nvSpPr>
        <p:spPr>
          <a:xfrm>
            <a:off x="311700" y="880950"/>
            <a:ext cx="8520600" cy="4036800"/>
          </a:xfrm>
          <a:prstGeom prst="rect">
            <a:avLst/>
          </a:prstGeom>
        </p:spPr>
        <p:txBody>
          <a:bodyPr anchorCtr="0" anchor="t" bIns="91425" lIns="91425" spcFirstLastPara="1" rIns="91425" wrap="square" tIns="91425">
            <a:normAutofit fontScale="77500" lnSpcReduction="10000"/>
          </a:bodyPr>
          <a:lstStyle/>
          <a:p>
            <a:pPr indent="0" lvl="0" marL="0" rtl="0" algn="l">
              <a:lnSpc>
                <a:spcPct val="90000"/>
              </a:lnSpc>
              <a:spcBef>
                <a:spcPts val="1000"/>
              </a:spcBef>
              <a:spcAft>
                <a:spcPts val="0"/>
              </a:spcAft>
              <a:buClr>
                <a:schemeClr val="dk1"/>
              </a:buClr>
              <a:buSzPct val="55000"/>
              <a:buFont typeface="Arial"/>
              <a:buNone/>
            </a:pPr>
            <a:r>
              <a:rPr lang="ru" sz="2000">
                <a:solidFill>
                  <a:schemeClr val="dk1"/>
                </a:solidFill>
              </a:rPr>
              <a:t>•</a:t>
            </a:r>
            <a:r>
              <a:rPr b="1" lang="ru" sz="2000">
                <a:solidFill>
                  <a:schemeClr val="dk1"/>
                </a:solidFill>
              </a:rPr>
              <a:t>Основные проблемы</a:t>
            </a:r>
            <a:endParaRPr b="1" sz="2000">
              <a:solidFill>
                <a:schemeClr val="dk1"/>
              </a:solidFill>
            </a:endParaRPr>
          </a:p>
          <a:p>
            <a:pPr indent="0" lvl="0" marL="469900" rtl="0" algn="l">
              <a:lnSpc>
                <a:spcPct val="90000"/>
              </a:lnSpc>
              <a:spcBef>
                <a:spcPts val="500"/>
              </a:spcBef>
              <a:spcAft>
                <a:spcPts val="0"/>
              </a:spcAft>
              <a:buClr>
                <a:schemeClr val="dk1"/>
              </a:buClr>
              <a:buSzPct val="64705"/>
              <a:buFont typeface="Arial"/>
              <a:buNone/>
            </a:pPr>
            <a:r>
              <a:rPr lang="ru" sz="1700">
                <a:solidFill>
                  <a:schemeClr val="dk1"/>
                </a:solidFill>
              </a:rPr>
              <a:t>•</a:t>
            </a:r>
            <a:r>
              <a:rPr b="1" lang="ru" sz="1700">
                <a:solidFill>
                  <a:schemeClr val="dk1"/>
                </a:solidFill>
              </a:rPr>
              <a:t>RAII и деструкторы</a:t>
            </a:r>
            <a:endParaRPr b="1" sz="1700">
              <a:solidFill>
                <a:schemeClr val="dk1"/>
              </a:solidFill>
            </a:endParaRPr>
          </a:p>
          <a:p>
            <a:pPr indent="0" lvl="0" marL="927100" rtl="0" algn="l">
              <a:lnSpc>
                <a:spcPct val="90000"/>
              </a:lnSpc>
              <a:spcBef>
                <a:spcPts val="500"/>
              </a:spcBef>
              <a:spcAft>
                <a:spcPts val="0"/>
              </a:spcAft>
              <a:buClr>
                <a:schemeClr val="dk1"/>
              </a:buClr>
              <a:buSzPct val="78571"/>
              <a:buFont typeface="Arial"/>
              <a:buNone/>
            </a:pPr>
            <a:r>
              <a:rPr lang="ru" sz="1400">
                <a:solidFill>
                  <a:schemeClr val="dk1"/>
                </a:solidFill>
              </a:rPr>
              <a:t>•После fork глобальные объекты копируются.</a:t>
            </a:r>
            <a:endParaRPr sz="1400">
              <a:solidFill>
                <a:schemeClr val="dk1"/>
              </a:solidFill>
            </a:endParaRPr>
          </a:p>
          <a:p>
            <a:pPr indent="0" lvl="0" marL="927100" rtl="0" algn="l">
              <a:lnSpc>
                <a:spcPct val="90000"/>
              </a:lnSpc>
              <a:spcBef>
                <a:spcPts val="500"/>
              </a:spcBef>
              <a:spcAft>
                <a:spcPts val="0"/>
              </a:spcAft>
              <a:buClr>
                <a:schemeClr val="dk1"/>
              </a:buClr>
              <a:buSzPct val="78571"/>
              <a:buFont typeface="Arial"/>
              <a:buNone/>
            </a:pPr>
            <a:r>
              <a:rPr lang="ru" sz="1400">
                <a:solidFill>
                  <a:schemeClr val="dk1"/>
                </a:solidFill>
              </a:rPr>
              <a:t>•При exit() деструкторы вызываются и в родителе, и в ребёнке → возможное двойное освобождение ресурсов.</a:t>
            </a:r>
            <a:endParaRPr sz="1400">
              <a:solidFill>
                <a:schemeClr val="dk1"/>
              </a:solidFill>
            </a:endParaRPr>
          </a:p>
          <a:p>
            <a:pPr indent="0" lvl="0" marL="927100" rtl="0" algn="l">
              <a:lnSpc>
                <a:spcPct val="90000"/>
              </a:lnSpc>
              <a:spcBef>
                <a:spcPts val="500"/>
              </a:spcBef>
              <a:spcAft>
                <a:spcPts val="0"/>
              </a:spcAft>
              <a:buClr>
                <a:schemeClr val="dk1"/>
              </a:buClr>
              <a:buSzPct val="78571"/>
              <a:buFont typeface="Arial"/>
              <a:buNone/>
            </a:pPr>
            <a:r>
              <a:rPr lang="ru" sz="1400">
                <a:solidFill>
                  <a:schemeClr val="dk1"/>
                </a:solidFill>
              </a:rPr>
              <a:t>•_exit() деструкторы не вызывает, ломает жизненный цикл объектов.</a:t>
            </a:r>
            <a:endParaRPr sz="1400">
              <a:solidFill>
                <a:schemeClr val="dk1"/>
              </a:solidFill>
            </a:endParaRPr>
          </a:p>
          <a:p>
            <a:pPr indent="0" lvl="0" marL="469900" rtl="0" algn="l">
              <a:lnSpc>
                <a:spcPct val="90000"/>
              </a:lnSpc>
              <a:spcBef>
                <a:spcPts val="500"/>
              </a:spcBef>
              <a:spcAft>
                <a:spcPts val="0"/>
              </a:spcAft>
              <a:buClr>
                <a:schemeClr val="dk1"/>
              </a:buClr>
              <a:buSzPct val="64705"/>
              <a:buFont typeface="Arial"/>
              <a:buNone/>
            </a:pPr>
            <a:r>
              <a:rPr lang="ru" sz="1700">
                <a:solidFill>
                  <a:schemeClr val="dk1"/>
                </a:solidFill>
              </a:rPr>
              <a:t>•</a:t>
            </a:r>
            <a:r>
              <a:rPr b="1" lang="ru" sz="1700">
                <a:solidFill>
                  <a:schemeClr val="dk1"/>
                </a:solidFill>
              </a:rPr>
              <a:t>Буферизация потоков</a:t>
            </a:r>
            <a:endParaRPr b="1" sz="1700">
              <a:solidFill>
                <a:schemeClr val="dk1"/>
              </a:solidFill>
            </a:endParaRPr>
          </a:p>
          <a:p>
            <a:pPr indent="0" lvl="0" marL="927100" rtl="0" algn="l">
              <a:lnSpc>
                <a:spcPct val="90000"/>
              </a:lnSpc>
              <a:spcBef>
                <a:spcPts val="500"/>
              </a:spcBef>
              <a:spcAft>
                <a:spcPts val="0"/>
              </a:spcAft>
              <a:buClr>
                <a:schemeClr val="dk1"/>
              </a:buClr>
              <a:buSzPct val="78571"/>
              <a:buFont typeface="Arial"/>
              <a:buNone/>
            </a:pPr>
            <a:r>
              <a:rPr lang="ru" sz="1400">
                <a:solidFill>
                  <a:schemeClr val="dk1"/>
                </a:solidFill>
              </a:rPr>
              <a:t>•std::cout, std::cerr могут быть сброшены дважды.</a:t>
            </a:r>
            <a:endParaRPr sz="1400">
              <a:solidFill>
                <a:schemeClr val="dk1"/>
              </a:solidFill>
            </a:endParaRPr>
          </a:p>
          <a:p>
            <a:pPr indent="0" lvl="0" marL="927100" rtl="0" algn="l">
              <a:lnSpc>
                <a:spcPct val="90000"/>
              </a:lnSpc>
              <a:spcBef>
                <a:spcPts val="500"/>
              </a:spcBef>
              <a:spcAft>
                <a:spcPts val="0"/>
              </a:spcAft>
              <a:buClr>
                <a:schemeClr val="dk1"/>
              </a:buClr>
              <a:buSzPct val="78571"/>
              <a:buFont typeface="Arial"/>
              <a:buNone/>
            </a:pPr>
            <a:r>
              <a:rPr lang="ru" sz="1400">
                <a:solidFill>
                  <a:schemeClr val="dk1"/>
                </a:solidFill>
              </a:rPr>
              <a:t>•Логирование и вывод часто дублируются.</a:t>
            </a:r>
            <a:endParaRPr sz="1400">
              <a:solidFill>
                <a:schemeClr val="dk1"/>
              </a:solidFill>
            </a:endParaRPr>
          </a:p>
          <a:p>
            <a:pPr indent="0" lvl="0" marL="469900" rtl="0" algn="l">
              <a:lnSpc>
                <a:spcPct val="90000"/>
              </a:lnSpc>
              <a:spcBef>
                <a:spcPts val="500"/>
              </a:spcBef>
              <a:spcAft>
                <a:spcPts val="0"/>
              </a:spcAft>
              <a:buClr>
                <a:schemeClr val="dk1"/>
              </a:buClr>
              <a:buSzPct val="64705"/>
              <a:buFont typeface="Arial"/>
              <a:buNone/>
            </a:pPr>
            <a:r>
              <a:rPr lang="ru" sz="1700">
                <a:solidFill>
                  <a:schemeClr val="dk1"/>
                </a:solidFill>
              </a:rPr>
              <a:t>•</a:t>
            </a:r>
            <a:r>
              <a:rPr b="1" lang="ru" sz="1700">
                <a:solidFill>
                  <a:schemeClr val="dk1"/>
                </a:solidFill>
              </a:rPr>
              <a:t>Ресурсы вне памяти</a:t>
            </a:r>
            <a:endParaRPr b="1" sz="1700">
              <a:solidFill>
                <a:schemeClr val="dk1"/>
              </a:solidFill>
            </a:endParaRPr>
          </a:p>
          <a:p>
            <a:pPr indent="444500" lvl="0" marL="469900" rtl="0" algn="l">
              <a:lnSpc>
                <a:spcPct val="90000"/>
              </a:lnSpc>
              <a:spcBef>
                <a:spcPts val="500"/>
              </a:spcBef>
              <a:spcAft>
                <a:spcPts val="0"/>
              </a:spcAft>
              <a:buClr>
                <a:schemeClr val="dk1"/>
              </a:buClr>
              <a:buSzPct val="78571"/>
              <a:buFont typeface="Arial"/>
              <a:buNone/>
            </a:pPr>
            <a:r>
              <a:rPr lang="ru" sz="1400">
                <a:solidFill>
                  <a:schemeClr val="dk1"/>
                </a:solidFill>
              </a:rPr>
              <a:t>•Временные файлы, сокеты, соединения могут быть закрыты в обоих процессах.</a:t>
            </a:r>
            <a:endParaRPr sz="1400">
              <a:solidFill>
                <a:schemeClr val="dk1"/>
              </a:solidFill>
            </a:endParaRPr>
          </a:p>
          <a:p>
            <a:pPr indent="0" lvl="0" marL="0" rtl="0" algn="l">
              <a:lnSpc>
                <a:spcPct val="90000"/>
              </a:lnSpc>
              <a:spcBef>
                <a:spcPts val="1000"/>
              </a:spcBef>
              <a:spcAft>
                <a:spcPts val="0"/>
              </a:spcAft>
              <a:buClr>
                <a:schemeClr val="dk1"/>
              </a:buClr>
              <a:buSzPct val="55000"/>
              <a:buFont typeface="Arial"/>
              <a:buNone/>
            </a:pPr>
            <a:r>
              <a:rPr lang="ru" sz="2000">
                <a:solidFill>
                  <a:schemeClr val="dk1"/>
                </a:solidFill>
              </a:rPr>
              <a:t>•</a:t>
            </a:r>
            <a:r>
              <a:rPr b="1" lang="ru" sz="2000">
                <a:solidFill>
                  <a:schemeClr val="dk1"/>
                </a:solidFill>
              </a:rPr>
              <a:t>Рекомендации</a:t>
            </a:r>
            <a:endParaRPr b="1" sz="2000">
              <a:solidFill>
                <a:schemeClr val="dk1"/>
              </a:solidFill>
            </a:endParaRPr>
          </a:p>
          <a:p>
            <a:pPr indent="0" lvl="0" marL="469900" rtl="0" algn="l">
              <a:lnSpc>
                <a:spcPct val="90000"/>
              </a:lnSpc>
              <a:spcBef>
                <a:spcPts val="500"/>
              </a:spcBef>
              <a:spcAft>
                <a:spcPts val="0"/>
              </a:spcAft>
              <a:buClr>
                <a:schemeClr val="dk1"/>
              </a:buClr>
              <a:buSzPct val="64705"/>
              <a:buFont typeface="Arial"/>
              <a:buNone/>
            </a:pPr>
            <a:r>
              <a:rPr lang="ru" sz="1700">
                <a:solidFill>
                  <a:schemeClr val="dk1"/>
                </a:solidFill>
              </a:rPr>
              <a:t>•Сразу после fork выполнять exec.</a:t>
            </a:r>
            <a:endParaRPr sz="1700">
              <a:solidFill>
                <a:schemeClr val="dk1"/>
              </a:solidFill>
            </a:endParaRPr>
          </a:p>
          <a:p>
            <a:pPr indent="0" lvl="0" marL="469900" rtl="0" algn="l">
              <a:lnSpc>
                <a:spcPct val="90000"/>
              </a:lnSpc>
              <a:spcBef>
                <a:spcPts val="500"/>
              </a:spcBef>
              <a:spcAft>
                <a:spcPts val="0"/>
              </a:spcAft>
              <a:buClr>
                <a:schemeClr val="dk1"/>
              </a:buClr>
              <a:buSzPct val="64705"/>
              <a:buFont typeface="Arial"/>
              <a:buNone/>
            </a:pPr>
            <a:r>
              <a:rPr lang="ru" sz="1700">
                <a:solidFill>
                  <a:schemeClr val="dk1"/>
                </a:solidFill>
              </a:rPr>
              <a:t>•Если exec не вызывается:</a:t>
            </a:r>
            <a:endParaRPr sz="1700">
              <a:solidFill>
                <a:schemeClr val="dk1"/>
              </a:solidFill>
            </a:endParaRPr>
          </a:p>
          <a:p>
            <a:pPr indent="0" lvl="0" marL="927100" rtl="0" algn="l">
              <a:lnSpc>
                <a:spcPct val="90000"/>
              </a:lnSpc>
              <a:spcBef>
                <a:spcPts val="500"/>
              </a:spcBef>
              <a:spcAft>
                <a:spcPts val="0"/>
              </a:spcAft>
              <a:buClr>
                <a:schemeClr val="dk1"/>
              </a:buClr>
              <a:buSzPct val="78571"/>
              <a:buFont typeface="Arial"/>
              <a:buNone/>
            </a:pPr>
            <a:r>
              <a:rPr lang="ru" sz="1400">
                <a:solidFill>
                  <a:schemeClr val="dk1"/>
                </a:solidFill>
              </a:rPr>
              <a:t>•использовать _exit() для выхода;</a:t>
            </a:r>
            <a:endParaRPr sz="1400">
              <a:solidFill>
                <a:schemeClr val="dk1"/>
              </a:solidFill>
            </a:endParaRPr>
          </a:p>
          <a:p>
            <a:pPr indent="0" lvl="0" marL="927100" rtl="0" algn="l">
              <a:lnSpc>
                <a:spcPct val="90000"/>
              </a:lnSpc>
              <a:spcBef>
                <a:spcPts val="500"/>
              </a:spcBef>
              <a:spcAft>
                <a:spcPts val="0"/>
              </a:spcAft>
              <a:buClr>
                <a:schemeClr val="dk1"/>
              </a:buClr>
              <a:buSzPct val="78571"/>
              <a:buFont typeface="Arial"/>
              <a:buNone/>
            </a:pPr>
            <a:r>
              <a:rPr lang="ru" sz="1400">
                <a:solidFill>
                  <a:schemeClr val="dk1"/>
                </a:solidFill>
              </a:rPr>
              <a:t>•явно разрывать владение внешними ресурсами (например, удалить временный файл только в одном процессе);</a:t>
            </a:r>
            <a:endParaRPr sz="1400">
              <a:solidFill>
                <a:schemeClr val="dk1"/>
              </a:solidFill>
            </a:endParaRPr>
          </a:p>
          <a:p>
            <a:pPr indent="0" lvl="0" marL="927100" rtl="0" algn="l">
              <a:lnSpc>
                <a:spcPct val="90000"/>
              </a:lnSpc>
              <a:spcBef>
                <a:spcPts val="500"/>
              </a:spcBef>
              <a:spcAft>
                <a:spcPts val="0"/>
              </a:spcAft>
              <a:buNone/>
            </a:pPr>
            <a:r>
              <a:rPr lang="ru" sz="1400">
                <a:solidFill>
                  <a:schemeClr val="dk1"/>
                </a:solidFill>
              </a:rPr>
              <a:t>•минимизировать глобальные RAII-объекты для внешних ресурсов.</a:t>
            </a:r>
            <a:endParaRPr/>
          </a:p>
        </p:txBody>
      </p:sp>
      <p:sp>
        <p:nvSpPr>
          <p:cNvPr id="285" name="Google Shape;28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Демоны в Linux</a:t>
            </a:r>
            <a:endParaRPr/>
          </a:p>
        </p:txBody>
      </p:sp>
      <p:sp>
        <p:nvSpPr>
          <p:cNvPr id="291" name="Google Shape;29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Демон (daemon) — это фоновый процесс, который работает постоянно и выполняет системные или сервисные задачи без прямого взаимодействия с пользователем.</a:t>
            </a:r>
            <a:endParaRPr sz="1100">
              <a:solidFill>
                <a:schemeClr val="dk1"/>
              </a:solidFill>
            </a:endParaRPr>
          </a:p>
          <a:p>
            <a:pPr indent="0" lvl="0" marL="0" rtl="0" algn="l">
              <a:spcBef>
                <a:spcPts val="1200"/>
              </a:spcBef>
              <a:spcAft>
                <a:spcPts val="0"/>
              </a:spcAft>
              <a:buClr>
                <a:schemeClr val="dk1"/>
              </a:buClr>
              <a:buSzPts val="1100"/>
              <a:buFont typeface="Arial"/>
              <a:buNone/>
            </a:pPr>
            <a:r>
              <a:rPr lang="ru"/>
              <a:t>Типичным демоном является cron. Он просыпается раз в минуту, проверяя, не нужно ли ему что-то сделать. Если у него есть работа, он ее выполняет, а затем отправляется спать дальше (до следующей проверки).</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
        <p:nvSpPr>
          <p:cNvPr id="292" name="Google Shape;29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9"/>
          <p:cNvPicPr preferRelativeResize="0"/>
          <p:nvPr/>
        </p:nvPicPr>
        <p:blipFill>
          <a:blip r:embed="rId3">
            <a:alphaModFix/>
          </a:blip>
          <a:stretch>
            <a:fillRect/>
          </a:stretch>
        </p:blipFill>
        <p:spPr>
          <a:xfrm>
            <a:off x="310375" y="180150"/>
            <a:ext cx="8523249" cy="4783200"/>
          </a:xfrm>
          <a:prstGeom prst="rect">
            <a:avLst/>
          </a:prstGeom>
          <a:noFill/>
          <a:ln>
            <a:noFill/>
          </a:ln>
        </p:spPr>
      </p:pic>
      <p:sp>
        <p:nvSpPr>
          <p:cNvPr id="298" name="Google Shape;29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0"/>
          <p:cNvPicPr preferRelativeResize="0"/>
          <p:nvPr/>
        </p:nvPicPr>
        <p:blipFill>
          <a:blip r:embed="rId3">
            <a:alphaModFix/>
          </a:blip>
          <a:stretch>
            <a:fillRect/>
          </a:stretch>
        </p:blipFill>
        <p:spPr>
          <a:xfrm>
            <a:off x="152400" y="152400"/>
            <a:ext cx="8822858" cy="4838700"/>
          </a:xfrm>
          <a:prstGeom prst="rect">
            <a:avLst/>
          </a:prstGeom>
          <a:noFill/>
          <a:ln>
            <a:noFill/>
          </a:ln>
        </p:spPr>
      </p:pic>
      <p:sp>
        <p:nvSpPr>
          <p:cNvPr id="304" name="Google Shape;30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Zombie процесс в Linux</a:t>
            </a:r>
            <a:endParaRPr/>
          </a:p>
        </p:txBody>
      </p:sp>
      <p:sp>
        <p:nvSpPr>
          <p:cNvPr id="310" name="Google Shape;31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lang="ru" sz="2100">
                <a:solidFill>
                  <a:schemeClr val="dk1"/>
                </a:solidFill>
              </a:rPr>
              <a:t>•Завершившийся процесс, который </a:t>
            </a:r>
            <a:r>
              <a:rPr b="1" lang="ru" sz="2100">
                <a:solidFill>
                  <a:schemeClr val="dk1"/>
                </a:solidFill>
              </a:rPr>
              <a:t>ещё не был «подобран» родителем</a:t>
            </a:r>
            <a:r>
              <a:rPr lang="ru" sz="2100">
                <a:solidFill>
                  <a:schemeClr val="dk1"/>
                </a:solidFill>
              </a:rPr>
              <a:t>.</a:t>
            </a:r>
            <a:endParaRPr sz="21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ru" sz="2100">
                <a:solidFill>
                  <a:schemeClr val="dk1"/>
                </a:solidFill>
              </a:rPr>
              <a:t>•Освободил ресурсы, но запись в таблице процессов (PID, код завершения) сохраняется.</a:t>
            </a:r>
            <a:endParaRPr sz="21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ru" sz="2100">
                <a:solidFill>
                  <a:schemeClr val="dk1"/>
                </a:solidFill>
              </a:rPr>
              <a:t>•Состояние в ps/top: </a:t>
            </a:r>
            <a:r>
              <a:rPr b="1" lang="ru" sz="2100">
                <a:solidFill>
                  <a:schemeClr val="dk1"/>
                </a:solidFill>
              </a:rPr>
              <a:t>Z (Zombie)</a:t>
            </a:r>
            <a:r>
              <a:rPr lang="ru" sz="2100">
                <a:solidFill>
                  <a:schemeClr val="dk1"/>
                </a:solidFill>
              </a:rPr>
              <a:t>.</a:t>
            </a:r>
            <a:endParaRPr sz="2100">
              <a:solidFill>
                <a:schemeClr val="dk1"/>
              </a:solidFill>
            </a:endParaRPr>
          </a:p>
          <a:p>
            <a:pPr indent="0" lvl="0" marL="0" rtl="0" algn="l">
              <a:spcBef>
                <a:spcPts val="0"/>
              </a:spcBef>
              <a:spcAft>
                <a:spcPts val="1200"/>
              </a:spcAft>
              <a:buNone/>
            </a:pPr>
            <a:r>
              <a:t/>
            </a:r>
            <a:endParaRPr sz="1100"/>
          </a:p>
        </p:txBody>
      </p:sp>
      <p:sp>
        <p:nvSpPr>
          <p:cNvPr id="311" name="Google Shape;31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1083302" y="301075"/>
            <a:ext cx="6977399" cy="4727676"/>
          </a:xfrm>
          <a:prstGeom prst="rect">
            <a:avLst/>
          </a:prstGeom>
          <a:noFill/>
          <a:ln>
            <a:noFill/>
          </a:ln>
        </p:spPr>
      </p:pic>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Зачем нужны Zombie процессы?</a:t>
            </a:r>
            <a:endParaRPr/>
          </a:p>
        </p:txBody>
      </p:sp>
      <p:sp>
        <p:nvSpPr>
          <p:cNvPr id="317" name="Google Shape;31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lang="ru" sz="2100">
                <a:solidFill>
                  <a:schemeClr val="dk1"/>
                </a:solidFill>
              </a:rPr>
              <a:t>•Родитель может узнать:</a:t>
            </a:r>
            <a:endParaRPr sz="2100">
              <a:solidFill>
                <a:schemeClr val="dk1"/>
              </a:solidFill>
            </a:endParaRPr>
          </a:p>
          <a:p>
            <a:pPr indent="0" lvl="0" marL="469900" rtl="0" algn="l">
              <a:lnSpc>
                <a:spcPct val="90000"/>
              </a:lnSpc>
              <a:spcBef>
                <a:spcPts val="500"/>
              </a:spcBef>
              <a:spcAft>
                <a:spcPts val="0"/>
              </a:spcAft>
              <a:buClr>
                <a:schemeClr val="dk1"/>
              </a:buClr>
              <a:buSzPts val="1100"/>
              <a:buFont typeface="Arial"/>
              <a:buNone/>
            </a:pPr>
            <a:r>
              <a:rPr lang="ru" sz="1700">
                <a:solidFill>
                  <a:schemeClr val="dk1"/>
                </a:solidFill>
              </a:rPr>
              <a:t>•код возврата,</a:t>
            </a:r>
            <a:endParaRPr sz="1700">
              <a:solidFill>
                <a:schemeClr val="dk1"/>
              </a:solidFill>
            </a:endParaRPr>
          </a:p>
          <a:p>
            <a:pPr indent="0" lvl="0" marL="469900" rtl="0" algn="l">
              <a:lnSpc>
                <a:spcPct val="90000"/>
              </a:lnSpc>
              <a:spcBef>
                <a:spcPts val="500"/>
              </a:spcBef>
              <a:spcAft>
                <a:spcPts val="0"/>
              </a:spcAft>
              <a:buClr>
                <a:schemeClr val="dk1"/>
              </a:buClr>
              <a:buSzPts val="1100"/>
              <a:buFont typeface="Arial"/>
              <a:buNone/>
            </a:pPr>
            <a:r>
              <a:rPr lang="ru" sz="1700">
                <a:solidFill>
                  <a:schemeClr val="dk1"/>
                </a:solidFill>
              </a:rPr>
              <a:t>•причину завершения (сигнал или exit).</a:t>
            </a:r>
            <a:endParaRPr sz="17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ru" sz="2100">
                <a:solidFill>
                  <a:schemeClr val="dk1"/>
                </a:solidFill>
              </a:rPr>
              <a:t>•Механизм синхронизации </a:t>
            </a:r>
            <a:r>
              <a:rPr b="1" lang="ru" sz="2100">
                <a:solidFill>
                  <a:schemeClr val="dk1"/>
                </a:solidFill>
              </a:rPr>
              <a:t>родитель ↔ ребёнок</a:t>
            </a:r>
            <a:r>
              <a:rPr lang="ru" sz="2100">
                <a:solidFill>
                  <a:schemeClr val="dk1"/>
                </a:solidFill>
              </a:rPr>
              <a:t>.</a:t>
            </a:r>
            <a:endParaRPr sz="2100">
              <a:solidFill>
                <a:schemeClr val="dk1"/>
              </a:solidFill>
            </a:endParaRPr>
          </a:p>
          <a:p>
            <a:pPr indent="0" lvl="0" marL="0" rtl="0" algn="l">
              <a:lnSpc>
                <a:spcPct val="90000"/>
              </a:lnSpc>
              <a:spcBef>
                <a:spcPts val="1000"/>
              </a:spcBef>
              <a:spcAft>
                <a:spcPts val="0"/>
              </a:spcAft>
              <a:buNone/>
            </a:pPr>
            <a:r>
              <a:rPr lang="ru" sz="2100">
                <a:solidFill>
                  <a:schemeClr val="dk1"/>
                </a:solidFill>
              </a:rPr>
              <a:t>•Предотвращает потерю информации о завершении процесса.</a:t>
            </a:r>
            <a:endParaRPr sz="1100"/>
          </a:p>
        </p:txBody>
      </p:sp>
      <p:sp>
        <p:nvSpPr>
          <p:cNvPr id="318" name="Google Shape;31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Проблемы с Zombie процессами</a:t>
            </a:r>
            <a:endParaRPr/>
          </a:p>
        </p:txBody>
      </p:sp>
      <p:sp>
        <p:nvSpPr>
          <p:cNvPr id="324" name="Google Shape;324;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80000"/>
              </a:lnSpc>
              <a:spcBef>
                <a:spcPts val="1000"/>
              </a:spcBef>
              <a:spcAft>
                <a:spcPts val="0"/>
              </a:spcAft>
              <a:buClr>
                <a:schemeClr val="dk1"/>
              </a:buClr>
              <a:buSzPts val="1100"/>
              <a:buFont typeface="Arial"/>
              <a:buNone/>
            </a:pPr>
            <a:r>
              <a:rPr lang="ru" sz="2200">
                <a:solidFill>
                  <a:schemeClr val="dk1"/>
                </a:solidFill>
              </a:rPr>
              <a:t>•Если родитель </a:t>
            </a:r>
            <a:r>
              <a:rPr b="1" lang="ru" sz="2200">
                <a:solidFill>
                  <a:schemeClr val="dk1"/>
                </a:solidFill>
              </a:rPr>
              <a:t>никогда</a:t>
            </a:r>
            <a:r>
              <a:rPr lang="ru" sz="2200">
                <a:solidFill>
                  <a:schemeClr val="dk1"/>
                </a:solidFill>
              </a:rPr>
              <a:t> не вызывает wait() → зомби остаётся в системе.</a:t>
            </a:r>
            <a:endParaRPr sz="2200">
              <a:solidFill>
                <a:schemeClr val="dk1"/>
              </a:solidFill>
            </a:endParaRPr>
          </a:p>
          <a:p>
            <a:pPr indent="0" lvl="0" marL="0" rtl="0" algn="l">
              <a:lnSpc>
                <a:spcPct val="80000"/>
              </a:lnSpc>
              <a:spcBef>
                <a:spcPts val="1000"/>
              </a:spcBef>
              <a:spcAft>
                <a:spcPts val="0"/>
              </a:spcAft>
              <a:buClr>
                <a:schemeClr val="dk1"/>
              </a:buClr>
              <a:buSzPts val="1100"/>
              <a:buFont typeface="Arial"/>
              <a:buNone/>
            </a:pPr>
            <a:r>
              <a:rPr lang="ru" sz="2200">
                <a:solidFill>
                  <a:schemeClr val="dk1"/>
                </a:solidFill>
              </a:rPr>
              <a:t>•Накопление зомби процессов = утечка PID.</a:t>
            </a:r>
            <a:endParaRPr sz="2200">
              <a:solidFill>
                <a:schemeClr val="dk1"/>
              </a:solidFill>
            </a:endParaRPr>
          </a:p>
          <a:p>
            <a:pPr indent="0" lvl="0" marL="0" rtl="0" algn="l">
              <a:lnSpc>
                <a:spcPct val="80000"/>
              </a:lnSpc>
              <a:spcBef>
                <a:spcPts val="1000"/>
              </a:spcBef>
              <a:spcAft>
                <a:spcPts val="0"/>
              </a:spcAft>
              <a:buClr>
                <a:schemeClr val="dk1"/>
              </a:buClr>
              <a:buSzPts val="1100"/>
              <a:buFont typeface="Arial"/>
              <a:buNone/>
            </a:pPr>
            <a:r>
              <a:rPr lang="ru" sz="2200">
                <a:solidFill>
                  <a:schemeClr val="dk1"/>
                </a:solidFill>
              </a:rPr>
              <a:t>•Решение:</a:t>
            </a:r>
            <a:endParaRPr sz="2200">
              <a:solidFill>
                <a:schemeClr val="dk1"/>
              </a:solidFill>
            </a:endParaRPr>
          </a:p>
          <a:p>
            <a:pPr indent="444500" lvl="0" marL="12700" rtl="0" algn="l">
              <a:lnSpc>
                <a:spcPct val="80000"/>
              </a:lnSpc>
              <a:spcBef>
                <a:spcPts val="500"/>
              </a:spcBef>
              <a:spcAft>
                <a:spcPts val="0"/>
              </a:spcAft>
              <a:buClr>
                <a:schemeClr val="dk1"/>
              </a:buClr>
              <a:buSzPts val="1100"/>
              <a:buFont typeface="Arial"/>
              <a:buNone/>
            </a:pPr>
            <a:r>
              <a:rPr lang="ru">
                <a:solidFill>
                  <a:schemeClr val="dk1"/>
                </a:solidFill>
              </a:rPr>
              <a:t>•Родитель должен вызывать wait()/waitpid().</a:t>
            </a:r>
            <a:endParaRPr>
              <a:solidFill>
                <a:schemeClr val="dk1"/>
              </a:solidFill>
            </a:endParaRPr>
          </a:p>
          <a:p>
            <a:pPr indent="444500" lvl="0" marL="12700" rtl="0" algn="l">
              <a:lnSpc>
                <a:spcPct val="80000"/>
              </a:lnSpc>
              <a:spcBef>
                <a:spcPts val="500"/>
              </a:spcBef>
              <a:spcAft>
                <a:spcPts val="0"/>
              </a:spcAft>
              <a:buNone/>
            </a:pPr>
            <a:r>
              <a:rPr lang="ru">
                <a:solidFill>
                  <a:schemeClr val="dk1"/>
                </a:solidFill>
              </a:rPr>
              <a:t>•Либо обработка сигнала SIGCHLD для автоматического ожидания детей.</a:t>
            </a:r>
            <a:endParaRPr sz="1200"/>
          </a:p>
        </p:txBody>
      </p:sp>
      <p:sp>
        <p:nvSpPr>
          <p:cNvPr id="325" name="Google Shape;32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Жизненный цикл процесса в Linux</a:t>
            </a:r>
            <a:endParaRPr/>
          </a:p>
        </p:txBody>
      </p:sp>
      <p:pic>
        <p:nvPicPr>
          <p:cNvPr id="331" name="Google Shape;331;p54"/>
          <p:cNvPicPr preferRelativeResize="0"/>
          <p:nvPr/>
        </p:nvPicPr>
        <p:blipFill>
          <a:blip r:embed="rId3">
            <a:alphaModFix/>
          </a:blip>
          <a:stretch>
            <a:fillRect/>
          </a:stretch>
        </p:blipFill>
        <p:spPr>
          <a:xfrm>
            <a:off x="468875" y="2186774"/>
            <a:ext cx="8363423" cy="1169000"/>
          </a:xfrm>
          <a:prstGeom prst="rect">
            <a:avLst/>
          </a:prstGeom>
          <a:noFill/>
          <a:ln>
            <a:noFill/>
          </a:ln>
        </p:spPr>
      </p:pic>
      <p:sp>
        <p:nvSpPr>
          <p:cNvPr id="332" name="Google Shape;33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Процессы в Windows</a:t>
            </a:r>
            <a:endParaRPr/>
          </a:p>
        </p:txBody>
      </p:sp>
      <p:sp>
        <p:nvSpPr>
          <p:cNvPr id="338" name="Google Shape;338;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создаются через CreateProcess (Win32 API)</a:t>
            </a:r>
            <a:endParaRPr/>
          </a:p>
          <a:p>
            <a:pPr indent="-342900" lvl="0" marL="457200" rtl="0" algn="l">
              <a:spcBef>
                <a:spcPts val="0"/>
              </a:spcBef>
              <a:spcAft>
                <a:spcPts val="0"/>
              </a:spcAft>
              <a:buSzPts val="1800"/>
              <a:buChar char="-"/>
            </a:pPr>
            <a:r>
              <a:rPr lang="ru"/>
              <a:t>вместо демонов службы (сервисы)</a:t>
            </a:r>
            <a:endParaRPr/>
          </a:p>
          <a:p>
            <a:pPr indent="0" lvl="0" marL="0" rtl="0" algn="l">
              <a:spcBef>
                <a:spcPts val="1200"/>
              </a:spcBef>
              <a:spcAft>
                <a:spcPts val="1200"/>
              </a:spcAft>
              <a:buNone/>
            </a:pPr>
            <a:r>
              <a:t/>
            </a:r>
            <a:endParaRPr/>
          </a:p>
        </p:txBody>
      </p:sp>
      <p:pic>
        <p:nvPicPr>
          <p:cNvPr id="339" name="Google Shape;339;p55"/>
          <p:cNvPicPr preferRelativeResize="0"/>
          <p:nvPr/>
        </p:nvPicPr>
        <p:blipFill>
          <a:blip r:embed="rId3">
            <a:alphaModFix/>
          </a:blip>
          <a:stretch>
            <a:fillRect/>
          </a:stretch>
        </p:blipFill>
        <p:spPr>
          <a:xfrm>
            <a:off x="205213" y="2198075"/>
            <a:ext cx="8733574" cy="993275"/>
          </a:xfrm>
          <a:prstGeom prst="rect">
            <a:avLst/>
          </a:prstGeom>
          <a:noFill/>
          <a:ln>
            <a:noFill/>
          </a:ln>
        </p:spPr>
      </p:pic>
      <p:sp>
        <p:nvSpPr>
          <p:cNvPr id="340" name="Google Shape;34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Процессы в Windows</a:t>
            </a:r>
            <a:endParaRPr/>
          </a:p>
        </p:txBody>
      </p:sp>
      <p:pic>
        <p:nvPicPr>
          <p:cNvPr id="346" name="Google Shape;346;p56"/>
          <p:cNvPicPr preferRelativeResize="0"/>
          <p:nvPr/>
        </p:nvPicPr>
        <p:blipFill>
          <a:blip r:embed="rId3">
            <a:alphaModFix/>
          </a:blip>
          <a:stretch>
            <a:fillRect/>
          </a:stretch>
        </p:blipFill>
        <p:spPr>
          <a:xfrm>
            <a:off x="574625" y="1380374"/>
            <a:ext cx="7994750" cy="2947050"/>
          </a:xfrm>
          <a:prstGeom prst="rect">
            <a:avLst/>
          </a:prstGeom>
          <a:noFill/>
          <a:ln>
            <a:noFill/>
          </a:ln>
        </p:spPr>
      </p:pic>
      <p:sp>
        <p:nvSpPr>
          <p:cNvPr id="347" name="Google Shape;34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idx="1" type="body"/>
          </p:nvPr>
        </p:nvSpPr>
        <p:spPr>
          <a:xfrm>
            <a:off x="311700" y="4237450"/>
            <a:ext cx="8520600" cy="688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ru">
                <a:solidFill>
                  <a:schemeClr val="dk1"/>
                </a:solidFill>
              </a:rPr>
              <a:t>– Почему Windows – самая православная ОС, а UNIX – порождение Сатаны?</a:t>
            </a:r>
            <a:endParaRPr>
              <a:solidFill>
                <a:schemeClr val="dk1"/>
              </a:solidFill>
            </a:endParaRPr>
          </a:p>
          <a:p>
            <a:pPr indent="0" lvl="0" marL="0" rtl="0" algn="l">
              <a:spcBef>
                <a:spcPts val="0"/>
              </a:spcBef>
              <a:spcAft>
                <a:spcPts val="0"/>
              </a:spcAft>
              <a:buClr>
                <a:schemeClr val="dk1"/>
              </a:buClr>
              <a:buSzPct val="61111"/>
              <a:buFont typeface="Arial"/>
              <a:buNone/>
            </a:pPr>
            <a:r>
              <a:rPr lang="ru">
                <a:solidFill>
                  <a:schemeClr val="dk1"/>
                </a:solidFill>
              </a:rPr>
              <a:t>– Потому что в Windows – иконы и службы, а в UNIX – демоны и Zombie.»</a:t>
            </a:r>
            <a:endParaRPr>
              <a:solidFill>
                <a:schemeClr val="dk1"/>
              </a:solidFill>
            </a:endParaRPr>
          </a:p>
        </p:txBody>
      </p:sp>
      <p:pic>
        <p:nvPicPr>
          <p:cNvPr id="353" name="Google Shape;353;p57"/>
          <p:cNvPicPr preferRelativeResize="0"/>
          <p:nvPr/>
        </p:nvPicPr>
        <p:blipFill>
          <a:blip r:embed="rId3">
            <a:alphaModFix/>
          </a:blip>
          <a:stretch>
            <a:fillRect/>
          </a:stretch>
        </p:blipFill>
        <p:spPr>
          <a:xfrm>
            <a:off x="1566763" y="141250"/>
            <a:ext cx="6010475" cy="4007000"/>
          </a:xfrm>
          <a:prstGeom prst="rect">
            <a:avLst/>
          </a:prstGeom>
          <a:noFill/>
          <a:ln>
            <a:noFill/>
          </a:ln>
        </p:spPr>
      </p:pic>
      <p:sp>
        <p:nvSpPr>
          <p:cNvPr id="354" name="Google Shape;35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top и htop в Linux</a:t>
            </a:r>
            <a:endParaRPr/>
          </a:p>
        </p:txBody>
      </p:sp>
      <p:pic>
        <p:nvPicPr>
          <p:cNvPr id="82" name="Google Shape;82;p17"/>
          <p:cNvPicPr preferRelativeResize="0"/>
          <p:nvPr/>
        </p:nvPicPr>
        <p:blipFill>
          <a:blip r:embed="rId3">
            <a:alphaModFix/>
          </a:blip>
          <a:stretch>
            <a:fillRect/>
          </a:stretch>
        </p:blipFill>
        <p:spPr>
          <a:xfrm>
            <a:off x="853075" y="1114725"/>
            <a:ext cx="7437849" cy="3874351"/>
          </a:xfrm>
          <a:prstGeom prst="rect">
            <a:avLst/>
          </a:prstGeom>
          <a:noFill/>
          <a:ln>
            <a:noFill/>
          </a:ln>
        </p:spPr>
      </p:pic>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152400" y="152400"/>
            <a:ext cx="8839198" cy="4654108"/>
          </a:xfrm>
          <a:prstGeom prst="rect">
            <a:avLst/>
          </a:prstGeom>
          <a:noFill/>
          <a:ln>
            <a:noFill/>
          </a:ln>
        </p:spPr>
      </p:pic>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152400" y="530475"/>
            <a:ext cx="8839201" cy="3673283"/>
          </a:xfrm>
          <a:prstGeom prst="rect">
            <a:avLst/>
          </a:prstGeom>
          <a:noFill/>
          <a:ln>
            <a:noFill/>
          </a:ln>
        </p:spPr>
      </p:pic>
      <p:sp>
        <p:nvSpPr>
          <p:cNvPr id="95" name="Google Shape;9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487225" y="152400"/>
            <a:ext cx="8169544" cy="4838699"/>
          </a:xfrm>
          <a:prstGeom prst="rect">
            <a:avLst/>
          </a:prstGeom>
          <a:noFill/>
          <a:ln>
            <a:noFill/>
          </a:ln>
        </p:spPr>
      </p:pic>
      <p:sp>
        <p:nvSpPr>
          <p:cNvPr id="101" name="Google Shape;10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Мультипрограммирование</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Мультипрограммирование — это режим работы операционной системы, при котором в оперативной памяти одновременно находится несколько программ, и процессор попеременно переключается между ними для их выполнения.</a:t>
            </a:r>
            <a:endParaRPr>
              <a:highlight>
                <a:srgbClr val="FFFF00"/>
              </a:highlight>
            </a:endParaRPr>
          </a:p>
        </p:txBody>
      </p:sp>
      <p:sp>
        <p:nvSpPr>
          <p:cNvPr id="108" name="Google Shape;10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